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87" r:id="rId4"/>
    <p:sldId id="288" r:id="rId5"/>
    <p:sldId id="258" r:id="rId6"/>
    <p:sldId id="289" r:id="rId7"/>
    <p:sldId id="259" r:id="rId8"/>
    <p:sldId id="260" r:id="rId9"/>
    <p:sldId id="261" r:id="rId10"/>
    <p:sldId id="290" r:id="rId11"/>
    <p:sldId id="262" r:id="rId12"/>
    <p:sldId id="291" r:id="rId13"/>
    <p:sldId id="263" r:id="rId14"/>
    <p:sldId id="264" r:id="rId15"/>
    <p:sldId id="265" r:id="rId16"/>
    <p:sldId id="266" r:id="rId17"/>
    <p:sldId id="292" r:id="rId18"/>
    <p:sldId id="267" r:id="rId19"/>
    <p:sldId id="343" r:id="rId20"/>
    <p:sldId id="268" r:id="rId21"/>
    <p:sldId id="269" r:id="rId22"/>
    <p:sldId id="270" r:id="rId23"/>
    <p:sldId id="344" r:id="rId24"/>
    <p:sldId id="345" r:id="rId25"/>
    <p:sldId id="271" r:id="rId26"/>
    <p:sldId id="293" r:id="rId27"/>
    <p:sldId id="272" r:id="rId28"/>
    <p:sldId id="346" r:id="rId29"/>
    <p:sldId id="294" r:id="rId30"/>
    <p:sldId id="295" r:id="rId31"/>
    <p:sldId id="347" r:id="rId32"/>
    <p:sldId id="348" r:id="rId33"/>
    <p:sldId id="349" r:id="rId34"/>
    <p:sldId id="273" r:id="rId35"/>
    <p:sldId id="296" r:id="rId36"/>
    <p:sldId id="350" r:id="rId37"/>
    <p:sldId id="274" r:id="rId38"/>
    <p:sldId id="297" r:id="rId39"/>
    <p:sldId id="275" r:id="rId40"/>
    <p:sldId id="298" r:id="rId41"/>
    <p:sldId id="351" r:id="rId42"/>
    <p:sldId id="352" r:id="rId43"/>
    <p:sldId id="353" r:id="rId44"/>
    <p:sldId id="354" r:id="rId45"/>
    <p:sldId id="276" r:id="rId46"/>
    <p:sldId id="277" r:id="rId47"/>
    <p:sldId id="278" r:id="rId48"/>
    <p:sldId id="279" r:id="rId49"/>
    <p:sldId id="355" r:id="rId50"/>
    <p:sldId id="299" r:id="rId51"/>
    <p:sldId id="300" r:id="rId52"/>
    <p:sldId id="301" r:id="rId53"/>
    <p:sldId id="302" r:id="rId54"/>
    <p:sldId id="303" r:id="rId55"/>
    <p:sldId id="280" r:id="rId56"/>
    <p:sldId id="281" r:id="rId57"/>
    <p:sldId id="282" r:id="rId58"/>
    <p:sldId id="325" r:id="rId59"/>
    <p:sldId id="326" r:id="rId60"/>
    <p:sldId id="305" r:id="rId61"/>
    <p:sldId id="356" r:id="rId62"/>
    <p:sldId id="357" r:id="rId63"/>
    <p:sldId id="358" r:id="rId64"/>
    <p:sldId id="306" r:id="rId65"/>
    <p:sldId id="307" r:id="rId66"/>
    <p:sldId id="327" r:id="rId67"/>
    <p:sldId id="328" r:id="rId68"/>
    <p:sldId id="308" r:id="rId69"/>
    <p:sldId id="360" r:id="rId70"/>
    <p:sldId id="309" r:id="rId71"/>
    <p:sldId id="329" r:id="rId72"/>
    <p:sldId id="310" r:id="rId73"/>
    <p:sldId id="311" r:id="rId74"/>
    <p:sldId id="330" r:id="rId75"/>
    <p:sldId id="359" r:id="rId76"/>
    <p:sldId id="331" r:id="rId77"/>
    <p:sldId id="332" r:id="rId78"/>
    <p:sldId id="312" r:id="rId79"/>
    <p:sldId id="313" r:id="rId80"/>
    <p:sldId id="333" r:id="rId81"/>
    <p:sldId id="314" r:id="rId82"/>
    <p:sldId id="334" r:id="rId83"/>
    <p:sldId id="335" r:id="rId84"/>
    <p:sldId id="336" r:id="rId85"/>
    <p:sldId id="315" r:id="rId86"/>
    <p:sldId id="337" r:id="rId87"/>
    <p:sldId id="338" r:id="rId88"/>
    <p:sldId id="339" r:id="rId89"/>
    <p:sldId id="340" r:id="rId90"/>
    <p:sldId id="317" r:id="rId91"/>
    <p:sldId id="318" r:id="rId92"/>
    <p:sldId id="341" r:id="rId93"/>
    <p:sldId id="319" r:id="rId94"/>
    <p:sldId id="320" r:id="rId95"/>
    <p:sldId id="361" r:id="rId96"/>
    <p:sldId id="363" r:id="rId97"/>
    <p:sldId id="364" r:id="rId98"/>
    <p:sldId id="365" r:id="rId99"/>
    <p:sldId id="367" r:id="rId100"/>
    <p:sldId id="368" r:id="rId101"/>
    <p:sldId id="366" r:id="rId102"/>
    <p:sldId id="369" r:id="rId103"/>
    <p:sldId id="370" r:id="rId104"/>
    <p:sldId id="371" r:id="rId105"/>
    <p:sldId id="372" r:id="rId10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425" y="-5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0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4" Type="http://schemas.openxmlformats.org/officeDocument/2006/relationships/image" Target="../media/image8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4" Type="http://schemas.openxmlformats.org/officeDocument/2006/relationships/image" Target="../media/image9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7.wmf"/><Relationship Id="rId4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wmf"/><Relationship Id="rId1" Type="http://schemas.openxmlformats.org/officeDocument/2006/relationships/image" Target="../media/image1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4" Type="http://schemas.openxmlformats.org/officeDocument/2006/relationships/image" Target="../media/image15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T0" fmla="*/ 57 w 64000"/>
                <a:gd name="T1" fmla="*/ -38 h 64000"/>
                <a:gd name="T2" fmla="*/ 83 w 64000"/>
                <a:gd name="T3" fmla="*/ 0 h 64000"/>
                <a:gd name="T4" fmla="*/ 57 w 64000"/>
                <a:gd name="T5" fmla="*/ 38 h 64000"/>
                <a:gd name="T6" fmla="*/ 57 w 64000"/>
                <a:gd name="T7" fmla="*/ 38 h 64000"/>
                <a:gd name="T8" fmla="*/ 57 w 64000"/>
                <a:gd name="T9" fmla="*/ 38 h 64000"/>
                <a:gd name="T10" fmla="*/ 57 w 64000"/>
                <a:gd name="T11" fmla="*/ 38 h 64000"/>
                <a:gd name="T12" fmla="*/ 57 w 64000"/>
                <a:gd name="T13" fmla="*/ -38 h 64000"/>
                <a:gd name="T14" fmla="*/ 57 w 64000"/>
                <a:gd name="T15" fmla="*/ -38 h 64000"/>
                <a:gd name="T16" fmla="*/ 57 w 64000"/>
                <a:gd name="T17" fmla="*/ -38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44083 w 64000"/>
                <a:gd name="T28" fmla="*/ -29639 h 64000"/>
                <a:gd name="T29" fmla="*/ 44083 w 64000"/>
                <a:gd name="T30" fmla="*/ 29639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T0" fmla="*/ 81 w 64000"/>
                <a:gd name="T1" fmla="*/ -41 h 64000"/>
                <a:gd name="T2" fmla="*/ 101 w 64000"/>
                <a:gd name="T3" fmla="*/ 0 h 64000"/>
                <a:gd name="T4" fmla="*/ 81 w 64000"/>
                <a:gd name="T5" fmla="*/ 41 h 64000"/>
                <a:gd name="T6" fmla="*/ 81 w 64000"/>
                <a:gd name="T7" fmla="*/ 41 h 64000"/>
                <a:gd name="T8" fmla="*/ 81 w 64000"/>
                <a:gd name="T9" fmla="*/ 41 h 64000"/>
                <a:gd name="T10" fmla="*/ 81 w 64000"/>
                <a:gd name="T11" fmla="*/ 41 h 64000"/>
                <a:gd name="T12" fmla="*/ 81 w 64000"/>
                <a:gd name="T13" fmla="*/ -41 h 64000"/>
                <a:gd name="T14" fmla="*/ 81 w 64000"/>
                <a:gd name="T15" fmla="*/ -41 h 64000"/>
                <a:gd name="T16" fmla="*/ 81 w 64000"/>
                <a:gd name="T17" fmla="*/ -41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994 w 64000"/>
                <a:gd name="T28" fmla="*/ -25761 h 64000"/>
                <a:gd name="T29" fmla="*/ 50994 w 64000"/>
                <a:gd name="T30" fmla="*/ 25761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3CE6D-D16B-4EDB-A3F6-24AEEDD8FAD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99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CD1FDE-2896-4894-A440-D6C5500B959A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423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989F1-2257-48C7-864D-F788CBC3B06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14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DAA694-3C8A-49D1-B512-B1D24EAB73B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5164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F8A94E-FF55-46F9-913D-40D1637606F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821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AB02E0-9490-4405-8D37-3E74D3887FE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542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4ADAF6-7CFA-4F32-8553-745D71D6D98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376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C1CD48-2DCA-44B3-9CFE-C3B1C87AC5B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697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7329B5-24B7-4AE4-A6D2-BD6CFC2FE71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164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C68CF-33B7-4E81-AC7A-EF39BBC3BEE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59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35B91A-5A55-46CF-9E90-4240D048C2C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314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1032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T0" fmla="*/ 82 w 64000"/>
                <a:gd name="T1" fmla="*/ -25 h 64000"/>
                <a:gd name="T2" fmla="*/ 105 w 64000"/>
                <a:gd name="T3" fmla="*/ 0 h 64000"/>
                <a:gd name="T4" fmla="*/ 82 w 64000"/>
                <a:gd name="T5" fmla="*/ 25 h 64000"/>
                <a:gd name="T6" fmla="*/ 82 w 64000"/>
                <a:gd name="T7" fmla="*/ 25 h 64000"/>
                <a:gd name="T8" fmla="*/ 82 w 64000"/>
                <a:gd name="T9" fmla="*/ 25 h 64000"/>
                <a:gd name="T10" fmla="*/ 82 w 64000"/>
                <a:gd name="T11" fmla="*/ 25 h 64000"/>
                <a:gd name="T12" fmla="*/ 82 w 64000"/>
                <a:gd name="T13" fmla="*/ -25 h 64000"/>
                <a:gd name="T14" fmla="*/ 82 w 64000"/>
                <a:gd name="T15" fmla="*/ -25 h 64000"/>
                <a:gd name="T16" fmla="*/ 82 w 64000"/>
                <a:gd name="T17" fmla="*/ -25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296 w 64000"/>
                <a:gd name="T28" fmla="*/ -26244 h 64000"/>
                <a:gd name="T29" fmla="*/ 50296 w 64000"/>
                <a:gd name="T30" fmla="*/ 26244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3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T0" fmla="*/ 46 w 64000"/>
                <a:gd name="T1" fmla="*/ -25 h 64000"/>
                <a:gd name="T2" fmla="*/ 59 w 64000"/>
                <a:gd name="T3" fmla="*/ 0 h 64000"/>
                <a:gd name="T4" fmla="*/ 46 w 64000"/>
                <a:gd name="T5" fmla="*/ 25 h 64000"/>
                <a:gd name="T6" fmla="*/ 46 w 64000"/>
                <a:gd name="T7" fmla="*/ 25 h 64000"/>
                <a:gd name="T8" fmla="*/ 46 w 64000"/>
                <a:gd name="T9" fmla="*/ 25 h 64000"/>
                <a:gd name="T10" fmla="*/ 46 w 64000"/>
                <a:gd name="T11" fmla="*/ 25 h 64000"/>
                <a:gd name="T12" fmla="*/ 46 w 64000"/>
                <a:gd name="T13" fmla="*/ -25 h 64000"/>
                <a:gd name="T14" fmla="*/ 46 w 64000"/>
                <a:gd name="T15" fmla="*/ -25 h 64000"/>
                <a:gd name="T16" fmla="*/ 46 w 64000"/>
                <a:gd name="T17" fmla="*/ -25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077 w 64000"/>
                <a:gd name="T28" fmla="*/ -26412 h 64000"/>
                <a:gd name="T29" fmla="*/ 50077 w 64000"/>
                <a:gd name="T30" fmla="*/ 26412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4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278F1CA5-C9D6-475B-82A4-F140FA95235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¡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5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¡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19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1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wmf"/><Relationship Id="rId11" Type="http://schemas.openxmlformats.org/officeDocument/2006/relationships/image" Target="../media/image37.w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4.wmf"/><Relationship Id="rId9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3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1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4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8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68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5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67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40.bin"/><Relationship Id="rId14" Type="http://schemas.openxmlformats.org/officeDocument/2006/relationships/oleObject" Target="../embeddings/oleObject4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80.wmf"/><Relationship Id="rId9" Type="http://schemas.openxmlformats.org/officeDocument/2006/relationships/image" Target="../media/image8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83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88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55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92.wmf"/><Relationship Id="rId4" Type="http://schemas.openxmlformats.org/officeDocument/2006/relationships/image" Target="../media/image89.wmf"/><Relationship Id="rId9" Type="http://schemas.openxmlformats.org/officeDocument/2006/relationships/oleObject" Target="../embeddings/oleObject59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96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66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100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102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68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69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14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121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w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26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29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9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35.w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140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82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4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47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48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92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5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Digital Image Processing</a:t>
            </a:r>
            <a:endParaRPr lang="zh-TW" altLang="en-U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Chapter 3: Intensity Transformations and Spatial Filtering</a:t>
            </a:r>
            <a:endParaRPr lang="zh-TW" altLang="en-US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From the range 0-            to the range 0 to 6.2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862263"/>
            <a:ext cx="8748712" cy="351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5105400" y="1809750"/>
          <a:ext cx="11953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方程式" r:id="rId4" imgW="520474" imgH="203112" progId="Equation.3">
                  <p:embed/>
                </p:oleObj>
              </mc:Choice>
              <mc:Fallback>
                <p:oleObj name="方程式" r:id="rId4" imgW="520474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809750"/>
                        <a:ext cx="11953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Problems</a:t>
            </a:r>
            <a:endParaRPr lang="en-US" altLang="zh-TW" sz="3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 smtClean="0"/>
                  <a:t>3.20</a:t>
                </a:r>
              </a:p>
              <a:p>
                <a:pPr eaLnBrk="1" hangingPunct="1"/>
                <a:r>
                  <a:rPr lang="en-US" altLang="zh-TW" sz="2000" dirty="0" smtClean="0"/>
                  <a:t>The kernel,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000" dirty="0" smtClean="0"/>
                  <a:t>, in Problem 3.18 is separable.</a:t>
                </a:r>
              </a:p>
              <a:p>
                <a:pPr eaLnBrk="1" hangingPunct="1"/>
                <a:r>
                  <a:rPr lang="en-US" altLang="zh-TW" sz="2000" dirty="0" smtClean="0"/>
                  <a:t>(a) By inspection, find two kernels,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so that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.</a:t>
                </a:r>
              </a:p>
            </p:txBody>
          </p:sp>
        </mc:Choice>
        <mc:Fallback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1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Problems</a:t>
            </a:r>
            <a:endParaRPr lang="en-US" altLang="zh-TW" sz="3200" dirty="0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2"/>
            <a:ext cx="7313612" cy="4194075"/>
          </a:xfrm>
        </p:spPr>
        <p:txBody>
          <a:bodyPr/>
          <a:lstStyle/>
          <a:p>
            <a:pPr eaLnBrk="1" hangingPunct="1"/>
            <a:r>
              <a:rPr lang="en-US" altLang="zh-TW" sz="2000" dirty="0" smtClean="0"/>
              <a:t>3.31</a:t>
            </a:r>
          </a:p>
          <a:p>
            <a:pPr eaLnBrk="1" hangingPunct="1"/>
            <a:r>
              <a:rPr lang="en-US" altLang="zh-TW" sz="2000" dirty="0" smtClean="0"/>
              <a:t>An image is filtered with a kernel whose coefficients sum to 1. Show that the sum of the pixel values in the original and filtered images is the same.</a:t>
            </a:r>
          </a:p>
        </p:txBody>
      </p:sp>
    </p:spTree>
    <p:extLst>
      <p:ext uri="{BB962C8B-B14F-4D97-AF65-F5344CB8AC3E}">
        <p14:creationId xmlns:p14="http://schemas.microsoft.com/office/powerpoint/2010/main" val="9194518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Problems</a:t>
            </a:r>
            <a:endParaRPr lang="en-US" altLang="zh-TW" sz="3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 smtClean="0"/>
                  <a:t>3.36</a:t>
                </a:r>
              </a:p>
              <a:p>
                <a:pPr eaLnBrk="1" hangingPunct="1"/>
                <a:r>
                  <a:rPr lang="en-US" altLang="zh-TW" sz="2000" dirty="0" smtClean="0"/>
                  <a:t>With reference to order-statistic filters (see Section 3.5):</a:t>
                </a:r>
              </a:p>
              <a:p>
                <a:pPr eaLnBrk="1" hangingPunct="1"/>
                <a:r>
                  <a:rPr lang="en-US" altLang="zh-TW" sz="2000" dirty="0" smtClean="0"/>
                  <a:t>(a) We mentioned that isolated clusters of dark or light (with respect to the background) pixels whose area is less than one-half the area of a median filter are force to the median value of the neighbors by the filter. Assume a filter of size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000" dirty="0" smtClean="0"/>
                  <a:t> (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000" dirty="0" smtClean="0"/>
                  <a:t> odd) and explain why this is so.</a:t>
                </a:r>
              </a:p>
            </p:txBody>
          </p:sp>
        </mc:Choice>
        <mc:Fallback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 r="-3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6504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Problems</a:t>
            </a:r>
            <a:endParaRPr lang="en-US" altLang="zh-TW" sz="3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 smtClean="0"/>
                  <a:t>3.39</a:t>
                </a:r>
              </a:p>
              <a:p>
                <a:pPr eaLnBrk="1" hangingPunct="1"/>
                <a:r>
                  <a:rPr lang="en-US" altLang="zh-TW" sz="2000" dirty="0" smtClean="0"/>
                  <a:t>Show that the Laplacian defined in Eq. (3-50) is isotropic (invariant to rotation). Assume continuous quantities. From Table 2.3, coordinate rotation by an angle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000" dirty="0" smtClean="0"/>
                  <a:t> is given by</a:t>
                </a:r>
              </a:p>
              <a:p>
                <a:pPr eaLnBrk="1" hangingPunct="1"/>
                <a:r>
                  <a:rPr lang="en-US" altLang="zh-TW" sz="2000" b="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altLang="zh-TW" sz="20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altLang="zh-TW" sz="2000" dirty="0" smtClean="0"/>
              </a:p>
              <a:p>
                <a:pPr eaLnBrk="1" hangingPunct="1"/>
                <a:r>
                  <a:rPr lang="en-US" altLang="zh-TW" sz="2000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 are the </a:t>
                </a:r>
                <a:r>
                  <a:rPr lang="en-US" altLang="zh-TW" sz="2000" dirty="0" err="1" smtClean="0"/>
                  <a:t>unrotated</a:t>
                </a:r>
                <a:r>
                  <a:rPr lang="en-US" altLang="zh-TW" sz="2000" dirty="0" smtClean="0"/>
                  <a:t> and rotated coordinates, respectively.</a:t>
                </a:r>
              </a:p>
            </p:txBody>
          </p:sp>
        </mc:Choice>
        <mc:Fallback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 r="-20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202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Problems</a:t>
            </a:r>
            <a:endParaRPr lang="en-US" altLang="zh-TW" sz="3200" dirty="0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2"/>
            <a:ext cx="7313612" cy="4194075"/>
          </a:xfrm>
        </p:spPr>
        <p:txBody>
          <a:bodyPr/>
          <a:lstStyle/>
          <a:p>
            <a:pPr eaLnBrk="1" hangingPunct="1"/>
            <a:r>
              <a:rPr lang="en-US" altLang="zh-TW" sz="2000" dirty="0" smtClean="0"/>
              <a:t>3.40</a:t>
            </a:r>
          </a:p>
          <a:p>
            <a:pPr eaLnBrk="1" hangingPunct="1"/>
            <a:r>
              <a:rPr lang="en-US" altLang="zh-TW" sz="2000" dirty="0" smtClean="0"/>
              <a:t>You saw in Fig. 3.46 that the Laplacian with a -8 in the center yields sharper results than the one with a -4 in the center. Explain the reason why.</a:t>
            </a:r>
          </a:p>
        </p:txBody>
      </p:sp>
    </p:spTree>
    <p:extLst>
      <p:ext uri="{BB962C8B-B14F-4D97-AF65-F5344CB8AC3E}">
        <p14:creationId xmlns:p14="http://schemas.microsoft.com/office/powerpoint/2010/main" val="33918647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Problems</a:t>
            </a:r>
            <a:endParaRPr lang="en-US" altLang="zh-TW" sz="3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 smtClean="0"/>
                  <a:t>3.41</a:t>
                </a:r>
              </a:p>
              <a:p>
                <a:pPr eaLnBrk="1" hangingPunct="1"/>
                <a:r>
                  <a:rPr lang="en-US" altLang="zh-TW" sz="2000" dirty="0" smtClean="0"/>
                  <a:t>Give a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sz="2000" dirty="0" smtClean="0"/>
                  <a:t> kernel for performing </a:t>
                </a:r>
                <a:r>
                  <a:rPr lang="en-US" altLang="zh-TW" sz="2000" dirty="0" err="1" smtClean="0"/>
                  <a:t>unsharp</a:t>
                </a:r>
                <a:r>
                  <a:rPr lang="en-US" altLang="zh-TW" sz="2000" dirty="0" smtClean="0"/>
                  <a:t> masking in a single pass through an image. Assume that the average image is obtained using a box filter of size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</p:txBody>
          </p:sp>
        </mc:Choice>
        <mc:Fallback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90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Power-law transformations</a:t>
            </a:r>
          </a:p>
          <a:p>
            <a:pPr eaLnBrk="1" hangingPunct="1"/>
            <a:r>
              <a:rPr lang="en-US" altLang="zh-TW" smtClean="0"/>
              <a:t>                     or</a:t>
            </a:r>
          </a:p>
          <a:p>
            <a:pPr lvl="1" eaLnBrk="1" hangingPunct="1"/>
            <a:r>
              <a:rPr lang="en-US" altLang="zh-TW" smtClean="0"/>
              <a:t>         maps a narrow range of dark input values into a wider range of output values, while          maps a narrow range of bright input values into a wider range of output values</a:t>
            </a:r>
          </a:p>
          <a:p>
            <a:pPr lvl="1" eaLnBrk="1" hangingPunct="1"/>
            <a:r>
              <a:rPr lang="en-US" altLang="zh-TW" smtClean="0"/>
              <a:t>      : gamma, gamma correction</a:t>
            </a:r>
          </a:p>
          <a:p>
            <a:pPr lvl="1" eaLnBrk="1" hangingPunct="1"/>
            <a:endParaRPr lang="zh-TW" altLang="en-US" smtClean="0"/>
          </a:p>
        </p:txBody>
      </p:sp>
      <p:graphicFrame>
        <p:nvGraphicFramePr>
          <p:cNvPr id="13316" name="Object 5"/>
          <p:cNvGraphicFramePr>
            <a:graphicFrameLocks noChangeAspect="1"/>
          </p:cNvGraphicFramePr>
          <p:nvPr/>
        </p:nvGraphicFramePr>
        <p:xfrm>
          <a:off x="3348038" y="2349500"/>
          <a:ext cx="1050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方程式" r:id="rId3" imgW="457002" imgH="203112" progId="Equation.3">
                  <p:embed/>
                </p:oleObj>
              </mc:Choice>
              <mc:Fallback>
                <p:oleObj name="方程式" r:id="rId3" imgW="457002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349500"/>
                        <a:ext cx="10509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6"/>
          <p:cNvGraphicFramePr>
            <a:graphicFrameLocks noChangeAspect="1"/>
          </p:cNvGraphicFramePr>
          <p:nvPr/>
        </p:nvGraphicFramePr>
        <p:xfrm>
          <a:off x="5210175" y="2349500"/>
          <a:ext cx="18097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方程式" r:id="rId5" imgW="787400" imgH="228600" progId="Equation.3">
                  <p:embed/>
                </p:oleObj>
              </mc:Choice>
              <mc:Fallback>
                <p:oleObj name="方程式" r:id="rId5" imgW="7874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0175" y="2349500"/>
                        <a:ext cx="18097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7"/>
          <p:cNvGraphicFramePr>
            <a:graphicFrameLocks noChangeAspect="1"/>
          </p:cNvGraphicFramePr>
          <p:nvPr/>
        </p:nvGraphicFramePr>
        <p:xfrm>
          <a:off x="2268538" y="2924175"/>
          <a:ext cx="7588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方程式" r:id="rId7" imgW="330057" imgH="203112" progId="Equation.3">
                  <p:embed/>
                </p:oleObj>
              </mc:Choice>
              <mc:Fallback>
                <p:oleObj name="方程式" r:id="rId7" imgW="330057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924175"/>
                        <a:ext cx="7588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8"/>
          <p:cNvGraphicFramePr>
            <a:graphicFrameLocks noChangeAspect="1"/>
          </p:cNvGraphicFramePr>
          <p:nvPr/>
        </p:nvGraphicFramePr>
        <p:xfrm>
          <a:off x="5724525" y="3644900"/>
          <a:ext cx="7588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" name="方程式" r:id="rId9" imgW="330057" imgH="203112" progId="Equation.3">
                  <p:embed/>
                </p:oleObj>
              </mc:Choice>
              <mc:Fallback>
                <p:oleObj name="方程式" r:id="rId9" imgW="330057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644900"/>
                        <a:ext cx="7588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9"/>
          <p:cNvGraphicFramePr>
            <a:graphicFrameLocks noChangeAspect="1"/>
          </p:cNvGraphicFramePr>
          <p:nvPr/>
        </p:nvGraphicFramePr>
        <p:xfrm>
          <a:off x="2411413" y="4941888"/>
          <a:ext cx="3111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方程式" r:id="rId11" imgW="126780" imgH="164814" progId="Equation.3">
                  <p:embed/>
                </p:oleObj>
              </mc:Choice>
              <mc:Fallback>
                <p:oleObj name="方程式" r:id="rId11" imgW="126780" imgH="16481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941888"/>
                        <a:ext cx="3111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836613"/>
            <a:ext cx="7956550" cy="565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Monitor,</a:t>
            </a:r>
          </a:p>
        </p:txBody>
      </p:sp>
      <p:graphicFrame>
        <p:nvGraphicFramePr>
          <p:cNvPr id="15364" name="Object 5"/>
          <p:cNvGraphicFramePr>
            <a:graphicFrameLocks noChangeAspect="1"/>
          </p:cNvGraphicFramePr>
          <p:nvPr/>
        </p:nvGraphicFramePr>
        <p:xfrm>
          <a:off x="3419475" y="1844675"/>
          <a:ext cx="10795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方程式" r:id="rId3" imgW="469696" imgH="203112" progId="Equation.3">
                  <p:embed/>
                </p:oleObj>
              </mc:Choice>
              <mc:Fallback>
                <p:oleObj name="方程式" r:id="rId3" imgW="469696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844675"/>
                        <a:ext cx="10795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2420938"/>
            <a:ext cx="4217987" cy="443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2349500"/>
            <a:ext cx="1836737" cy="372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65801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15888"/>
            <a:ext cx="8243887" cy="66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Piecewise-linear transformation functions</a:t>
            </a:r>
          </a:p>
          <a:p>
            <a:pPr lvl="1" eaLnBrk="1" hangingPunct="1"/>
            <a:r>
              <a:rPr lang="en-US" altLang="zh-TW" smtClean="0"/>
              <a:t>The form of piecewise functions can be arbitrarily complex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87338"/>
            <a:ext cx="4319587" cy="765175"/>
          </a:xfrm>
        </p:spPr>
        <p:txBody>
          <a:bodyPr/>
          <a:lstStyle/>
          <a:p>
            <a:pPr lvl="1" eaLnBrk="1" hangingPunct="1"/>
            <a:r>
              <a:rPr lang="en-US" altLang="zh-TW" smtClean="0"/>
              <a:t>Contrast stretching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798513"/>
            <a:ext cx="7524750" cy="605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60350"/>
            <a:ext cx="4425950" cy="593725"/>
          </a:xfrm>
        </p:spPr>
        <p:txBody>
          <a:bodyPr/>
          <a:lstStyle/>
          <a:p>
            <a:pPr lvl="1" eaLnBrk="1" hangingPunct="1"/>
            <a:r>
              <a:rPr lang="en-US" altLang="zh-TW" smtClean="0"/>
              <a:t>Gray-level slicing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41413"/>
            <a:ext cx="7812088" cy="57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35113"/>
            <a:ext cx="8820150" cy="491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Background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Spatial domain process</a:t>
            </a:r>
          </a:p>
          <a:p>
            <a:pPr eaLnBrk="1" hangingPunct="1"/>
            <a:endParaRPr lang="en-US" altLang="zh-TW" smtClean="0"/>
          </a:p>
          <a:p>
            <a:pPr lvl="1" eaLnBrk="1" hangingPunct="1"/>
            <a:r>
              <a:rPr lang="en-US" altLang="zh-TW" smtClean="0"/>
              <a:t>where           is the input image,            is the processed image, and T is an operator on f, defined over some neighborhood of</a:t>
            </a:r>
          </a:p>
        </p:txBody>
      </p:sp>
      <p:graphicFrame>
        <p:nvGraphicFramePr>
          <p:cNvPr id="4100" name="Object 5"/>
          <p:cNvGraphicFramePr>
            <a:graphicFrameLocks noChangeAspect="1"/>
          </p:cNvGraphicFramePr>
          <p:nvPr/>
        </p:nvGraphicFramePr>
        <p:xfrm>
          <a:off x="2430463" y="2457450"/>
          <a:ext cx="28622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方程式" r:id="rId3" imgW="1244600" imgH="203200" progId="Equation.3">
                  <p:embed/>
                </p:oleObj>
              </mc:Choice>
              <mc:Fallback>
                <p:oleObj name="方程式" r:id="rId3" imgW="12446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3" y="2457450"/>
                        <a:ext cx="28622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6"/>
          <p:cNvGraphicFramePr>
            <a:graphicFrameLocks noChangeAspect="1"/>
          </p:cNvGraphicFramePr>
          <p:nvPr/>
        </p:nvGraphicFramePr>
        <p:xfrm>
          <a:off x="3276600" y="2903538"/>
          <a:ext cx="10795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方程式" r:id="rId5" imgW="482391" imgH="203112" progId="Equation.3">
                  <p:embed/>
                </p:oleObj>
              </mc:Choice>
              <mc:Fallback>
                <p:oleObj name="方程式" r:id="rId5" imgW="482391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03538"/>
                        <a:ext cx="10795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7"/>
          <p:cNvGraphicFramePr>
            <a:graphicFrameLocks noChangeAspect="1"/>
          </p:cNvGraphicFramePr>
          <p:nvPr/>
        </p:nvGraphicFramePr>
        <p:xfrm>
          <a:off x="7481888" y="2852738"/>
          <a:ext cx="10509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方程式" r:id="rId7" imgW="469696" imgH="203112" progId="Equation.3">
                  <p:embed/>
                </p:oleObj>
              </mc:Choice>
              <mc:Fallback>
                <p:oleObj name="方程式" r:id="rId7" imgW="469696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888" y="2852738"/>
                        <a:ext cx="10509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8"/>
          <p:cNvGraphicFramePr>
            <a:graphicFrameLocks noChangeAspect="1"/>
          </p:cNvGraphicFramePr>
          <p:nvPr/>
        </p:nvGraphicFramePr>
        <p:xfrm>
          <a:off x="5059363" y="4076700"/>
          <a:ext cx="8239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方程式" r:id="rId9" imgW="368140" imgH="203112" progId="Equation.3">
                  <p:embed/>
                </p:oleObj>
              </mc:Choice>
              <mc:Fallback>
                <p:oleObj name="方程式" r:id="rId9" imgW="368140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4076700"/>
                        <a:ext cx="82391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Bit-plane slicing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130550"/>
            <a:ext cx="8532812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052513"/>
            <a:ext cx="7850188" cy="539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0"/>
            <a:ext cx="65389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81088"/>
            <a:ext cx="8856662" cy="533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5788"/>
            <a:ext cx="9144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Histogram Processing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Histogram</a:t>
            </a:r>
          </a:p>
          <a:p>
            <a:pPr eaLnBrk="1" hangingPunct="1"/>
            <a:endParaRPr lang="en-US" altLang="zh-TW" smtClean="0"/>
          </a:p>
          <a:p>
            <a:pPr lvl="1" eaLnBrk="1" hangingPunct="1"/>
            <a:r>
              <a:rPr lang="en-US" altLang="zh-TW" smtClean="0"/>
              <a:t>where     is the kth gray level and     is the number of pixels in the image having gray level     </a:t>
            </a:r>
          </a:p>
          <a:p>
            <a:pPr lvl="1" eaLnBrk="1" hangingPunct="1"/>
            <a:r>
              <a:rPr lang="en-US" altLang="zh-TW" smtClean="0"/>
              <a:t>Normalized histogram</a:t>
            </a:r>
          </a:p>
        </p:txBody>
      </p:sp>
      <p:graphicFrame>
        <p:nvGraphicFramePr>
          <p:cNvPr id="27652" name="Object 5"/>
          <p:cNvGraphicFramePr>
            <a:graphicFrameLocks noChangeAspect="1"/>
          </p:cNvGraphicFramePr>
          <p:nvPr/>
        </p:nvGraphicFramePr>
        <p:xfrm>
          <a:off x="3028950" y="2320925"/>
          <a:ext cx="143033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7" name="方程式" r:id="rId3" imgW="622030" imgH="228501" progId="Equation.3">
                  <p:embed/>
                </p:oleObj>
              </mc:Choice>
              <mc:Fallback>
                <p:oleObj name="方程式" r:id="rId3" imgW="622030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2320925"/>
                        <a:ext cx="1430338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6"/>
          <p:cNvGraphicFramePr>
            <a:graphicFrameLocks noChangeAspect="1"/>
          </p:cNvGraphicFramePr>
          <p:nvPr/>
        </p:nvGraphicFramePr>
        <p:xfrm>
          <a:off x="3348038" y="2767013"/>
          <a:ext cx="404812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8" name="方程式" r:id="rId5" imgW="139700" imgH="228600" progId="Equation.3">
                  <p:embed/>
                </p:oleObj>
              </mc:Choice>
              <mc:Fallback>
                <p:oleObj name="方程式" r:id="rId5" imgW="1397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767013"/>
                        <a:ext cx="404812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7"/>
          <p:cNvGraphicFramePr>
            <a:graphicFrameLocks noChangeAspect="1"/>
          </p:cNvGraphicFramePr>
          <p:nvPr/>
        </p:nvGraphicFramePr>
        <p:xfrm>
          <a:off x="7756525" y="2781300"/>
          <a:ext cx="5159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9" name="方程式" r:id="rId7" imgW="177646" imgH="228402" progId="Equation.3">
                  <p:embed/>
                </p:oleObj>
              </mc:Choice>
              <mc:Fallback>
                <p:oleObj name="方程式" r:id="rId7" imgW="177646" imgH="22840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6525" y="2781300"/>
                        <a:ext cx="515938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8"/>
          <p:cNvGraphicFramePr>
            <a:graphicFrameLocks noChangeAspect="1"/>
          </p:cNvGraphicFramePr>
          <p:nvPr/>
        </p:nvGraphicFramePr>
        <p:xfrm>
          <a:off x="5148263" y="3559175"/>
          <a:ext cx="404812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0" name="方程式" r:id="rId9" imgW="139700" imgH="228600" progId="Equation.3">
                  <p:embed/>
                </p:oleObj>
              </mc:Choice>
              <mc:Fallback>
                <p:oleObj name="方程式" r:id="rId9" imgW="1397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559175"/>
                        <a:ext cx="404812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9"/>
          <p:cNvGraphicFramePr>
            <a:graphicFrameLocks noChangeAspect="1"/>
          </p:cNvGraphicFramePr>
          <p:nvPr/>
        </p:nvGraphicFramePr>
        <p:xfrm>
          <a:off x="3132138" y="4581525"/>
          <a:ext cx="18986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1" name="方程式" r:id="rId10" imgW="825500" imgH="228600" progId="Equation.3">
                  <p:embed/>
                </p:oleObj>
              </mc:Choice>
              <mc:Fallback>
                <p:oleObj name="方程式" r:id="rId10" imgW="8255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581525"/>
                        <a:ext cx="189865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0"/>
            <a:ext cx="4033838" cy="682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Histogram equalization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644900"/>
            <a:ext cx="7921625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2479675" y="2349500"/>
          <a:ext cx="25971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name="方程式" r:id="rId4" imgW="1129810" imgH="203112" progId="Equation.3">
                  <p:embed/>
                </p:oleObj>
              </mc:Choice>
              <mc:Fallback>
                <p:oleObj name="方程式" r:id="rId4" imgW="1129810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349500"/>
                        <a:ext cx="25971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2368550" y="2789238"/>
          <a:ext cx="28305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0" name="方程式" r:id="rId6" imgW="1231366" imgH="228501" progId="Equation.3">
                  <p:embed/>
                </p:oleObj>
              </mc:Choice>
              <mc:Fallback>
                <p:oleObj name="方程式" r:id="rId6" imgW="1231366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50" y="2789238"/>
                        <a:ext cx="2830513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738"/>
            <a:ext cx="6696075" cy="34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133600"/>
            <a:ext cx="1905000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Probability density functions (PDF)</a:t>
            </a:r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2538413" y="2292350"/>
          <a:ext cx="2479675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" name="方程式" r:id="rId3" imgW="1079032" imgH="431613" progId="Equation.3">
                  <p:embed/>
                </p:oleObj>
              </mc:Choice>
              <mc:Fallback>
                <p:oleObj name="方程式" r:id="rId3" imgW="1079032" imgH="4316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2292350"/>
                        <a:ext cx="2479675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5"/>
          <p:cNvGraphicFramePr>
            <a:graphicFrameLocks noChangeAspect="1"/>
          </p:cNvGraphicFramePr>
          <p:nvPr/>
        </p:nvGraphicFramePr>
        <p:xfrm>
          <a:off x="1838325" y="3248025"/>
          <a:ext cx="40259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6" name="方程式" r:id="rId5" imgW="1752600" imgH="330200" progId="Equation.3">
                  <p:embed/>
                </p:oleObj>
              </mc:Choice>
              <mc:Fallback>
                <p:oleObj name="方程式" r:id="rId5" imgW="1752600" imgH="330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3248025"/>
                        <a:ext cx="40259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1235075" y="4148138"/>
          <a:ext cx="72644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7" name="方程式" r:id="rId7" imgW="3162300" imgH="393700" progId="Equation.3">
                  <p:embed/>
                </p:oleObj>
              </mc:Choice>
              <mc:Fallback>
                <p:oleObj name="方程式" r:id="rId7" imgW="3162300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4148138"/>
                        <a:ext cx="72644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2487613" y="5202238"/>
          <a:ext cx="18954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8" name="方程式" r:id="rId9" imgW="825500" imgH="393700" progId="Equation.3">
                  <p:embed/>
                </p:oleObj>
              </mc:Choice>
              <mc:Fallback>
                <p:oleObj name="方程式" r:id="rId9" imgW="825500" imgH="393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5202238"/>
                        <a:ext cx="189547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AutoShape 9"/>
          <p:cNvSpPr>
            <a:spLocks noChangeArrowheads="1"/>
          </p:cNvSpPr>
          <p:nvPr/>
        </p:nvSpPr>
        <p:spPr bwMode="auto">
          <a:xfrm>
            <a:off x="1690688" y="5516563"/>
            <a:ext cx="720725" cy="358775"/>
          </a:xfrm>
          <a:prstGeom prst="rightArrow">
            <a:avLst>
              <a:gd name="adj1" fmla="val 50000"/>
              <a:gd name="adj2" fmla="val 502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Neighborhood about a point</a:t>
            </a:r>
          </a:p>
        </p:txBody>
      </p:sp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492375"/>
            <a:ext cx="4824412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2924175"/>
            <a:ext cx="201295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323850" y="2882900"/>
          <a:ext cx="851852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方程式" r:id="rId3" imgW="3708400" imgH="457200" progId="Equation.3">
                  <p:embed/>
                </p:oleObj>
              </mc:Choice>
              <mc:Fallback>
                <p:oleObj name="方程式" r:id="rId3" imgW="37084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882900"/>
                        <a:ext cx="8518525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36738"/>
            <a:ext cx="8280400" cy="411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49500"/>
            <a:ext cx="4967287" cy="354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420938"/>
            <a:ext cx="2301875" cy="256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589213"/>
            <a:ext cx="8675688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0"/>
            <a:ext cx="51482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975"/>
            <a:ext cx="8856662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25538"/>
            <a:ext cx="6335713" cy="547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341438"/>
            <a:ext cx="2000250" cy="450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Histogram matching (specification)</a:t>
            </a:r>
          </a:p>
        </p:txBody>
      </p:sp>
      <p:graphicFrame>
        <p:nvGraphicFramePr>
          <p:cNvPr id="39940" name="Object 5"/>
          <p:cNvGraphicFramePr>
            <a:graphicFrameLocks noChangeAspect="1"/>
          </p:cNvGraphicFramePr>
          <p:nvPr/>
        </p:nvGraphicFramePr>
        <p:xfrm>
          <a:off x="2063750" y="2565400"/>
          <a:ext cx="40259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8" name="方程式" r:id="rId3" imgW="1752600" imgH="330200" progId="Equation.3">
                  <p:embed/>
                </p:oleObj>
              </mc:Choice>
              <mc:Fallback>
                <p:oleObj name="方程式" r:id="rId3" imgW="1752600" imgH="330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2565400"/>
                        <a:ext cx="40259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6"/>
          <p:cNvGraphicFramePr>
            <a:graphicFrameLocks noChangeAspect="1"/>
          </p:cNvGraphicFramePr>
          <p:nvPr/>
        </p:nvGraphicFramePr>
        <p:xfrm>
          <a:off x="2149475" y="3429000"/>
          <a:ext cx="38512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9" name="方程式" r:id="rId5" imgW="1676400" imgH="330200" progId="Equation.3">
                  <p:embed/>
                </p:oleObj>
              </mc:Choice>
              <mc:Fallback>
                <p:oleObj name="方程式" r:id="rId5" imgW="1676400" imgH="330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475" y="3429000"/>
                        <a:ext cx="385127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7"/>
          <p:cNvGraphicFramePr>
            <a:graphicFrameLocks noChangeAspect="1"/>
          </p:cNvGraphicFramePr>
          <p:nvPr/>
        </p:nvGraphicFramePr>
        <p:xfrm>
          <a:off x="2511425" y="4481513"/>
          <a:ext cx="3208338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0" name="方程式" r:id="rId7" imgW="1397000" imgH="228600" progId="Equation.3">
                  <p:embed/>
                </p:oleObj>
              </mc:Choice>
              <mc:Fallback>
                <p:oleObj name="方程式" r:id="rId7" imgW="13970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4481513"/>
                        <a:ext cx="3208338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8"/>
          <p:cNvGraphicFramePr>
            <a:graphicFrameLocks noChangeAspect="1"/>
          </p:cNvGraphicFramePr>
          <p:nvPr/>
        </p:nvGraphicFramePr>
        <p:xfrm>
          <a:off x="3708400" y="5589588"/>
          <a:ext cx="10795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1" name="方程式" r:id="rId9" imgW="380835" imgH="215806" progId="Equation.3">
                  <p:embed/>
                </p:oleObj>
              </mc:Choice>
              <mc:Fallback>
                <p:oleObj name="方程式" r:id="rId9" imgW="380835" imgH="21580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589588"/>
                        <a:ext cx="10795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4932363" y="5734050"/>
            <a:ext cx="2663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800"/>
              <a:t>is the desired PDF</a:t>
            </a:r>
          </a:p>
        </p:txBody>
      </p:sp>
      <p:sp>
        <p:nvSpPr>
          <p:cNvPr id="39945" name="AutoShape 10"/>
          <p:cNvSpPr>
            <a:spLocks noChangeArrowheads="1"/>
          </p:cNvSpPr>
          <p:nvPr/>
        </p:nvSpPr>
        <p:spPr bwMode="auto">
          <a:xfrm>
            <a:off x="2051050" y="5734050"/>
            <a:ext cx="1225550" cy="503238"/>
          </a:xfrm>
          <a:prstGeom prst="rightArrow">
            <a:avLst>
              <a:gd name="adj1" fmla="val 50000"/>
              <a:gd name="adj2" fmla="val 608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395288" y="2420938"/>
          <a:ext cx="857885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2" name="方程式" r:id="rId3" imgW="3733800" imgH="457200" progId="Equation.3">
                  <p:embed/>
                </p:oleObj>
              </mc:Choice>
              <mc:Fallback>
                <p:oleObj name="方程式" r:id="rId3" imgW="37338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8578850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1008063" y="3386138"/>
          <a:ext cx="723582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3" name="方程式" r:id="rId5" imgW="3149600" imgH="431800" progId="Equation.3">
                  <p:embed/>
                </p:oleObj>
              </mc:Choice>
              <mc:Fallback>
                <p:oleObj name="方程式" r:id="rId5" imgW="31496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3386138"/>
                        <a:ext cx="7235825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2916238" y="4797425"/>
          <a:ext cx="48148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4" name="方程式" r:id="rId7" imgW="2095500" imgH="241300" progId="Equation.3">
                  <p:embed/>
                </p:oleObj>
              </mc:Choice>
              <mc:Fallback>
                <p:oleObj name="方程式" r:id="rId7" imgW="20955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797425"/>
                        <a:ext cx="4814887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AutoShape 7"/>
          <p:cNvSpPr>
            <a:spLocks noChangeArrowheads="1"/>
          </p:cNvSpPr>
          <p:nvPr/>
        </p:nvSpPr>
        <p:spPr bwMode="auto">
          <a:xfrm>
            <a:off x="1189038" y="4941888"/>
            <a:ext cx="1295400" cy="504825"/>
          </a:xfrm>
          <a:prstGeom prst="rightArrow">
            <a:avLst>
              <a:gd name="adj1" fmla="val 50000"/>
              <a:gd name="adj2" fmla="val 641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92150"/>
            <a:ext cx="8532813" cy="586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Gray-level transformation function</a:t>
            </a:r>
          </a:p>
          <a:p>
            <a:pPr lvl="1" eaLnBrk="1" hangingPunct="1"/>
            <a:endParaRPr lang="en-US" altLang="zh-TW" smtClean="0"/>
          </a:p>
          <a:p>
            <a:pPr lvl="1" eaLnBrk="1" hangingPunct="1"/>
            <a:r>
              <a:rPr lang="en-US" altLang="zh-TW" smtClean="0"/>
              <a:t>where r is the gray level of            and s is the gray level of             at any point 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3679825" y="2349500"/>
          <a:ext cx="1225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方程式" r:id="rId3" imgW="533169" imgH="203112" progId="Equation.3">
                  <p:embed/>
                </p:oleObj>
              </mc:Choice>
              <mc:Fallback>
                <p:oleObj name="方程式" r:id="rId3" imgW="533169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9825" y="2349500"/>
                        <a:ext cx="12255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6661150" y="2852738"/>
          <a:ext cx="10795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方程式" r:id="rId5" imgW="482391" imgH="203112" progId="Equation.3">
                  <p:embed/>
                </p:oleObj>
              </mc:Choice>
              <mc:Fallback>
                <p:oleObj name="方程式" r:id="rId5" imgW="482391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1150" y="2852738"/>
                        <a:ext cx="10795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5724525" y="3213100"/>
          <a:ext cx="10509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方程式" r:id="rId7" imgW="469696" imgH="203112" progId="Equation.3">
                  <p:embed/>
                </p:oleObj>
              </mc:Choice>
              <mc:Fallback>
                <p:oleObj name="方程式" r:id="rId7" imgW="469696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213100"/>
                        <a:ext cx="10509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7"/>
          <p:cNvGraphicFramePr>
            <a:graphicFrameLocks noChangeAspect="1"/>
          </p:cNvGraphicFramePr>
          <p:nvPr/>
        </p:nvGraphicFramePr>
        <p:xfrm>
          <a:off x="3276600" y="3622675"/>
          <a:ext cx="8239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方程式" r:id="rId9" imgW="368140" imgH="203112" progId="Equation.3">
                  <p:embed/>
                </p:oleObj>
              </mc:Choice>
              <mc:Fallback>
                <p:oleObj name="方程式" r:id="rId9" imgW="368140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622675"/>
                        <a:ext cx="823913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770437"/>
          </a:xfrm>
        </p:spPr>
        <p:txBody>
          <a:bodyPr/>
          <a:lstStyle/>
          <a:p>
            <a:pPr eaLnBrk="1" hangingPunct="1"/>
            <a:r>
              <a:rPr lang="en-US" altLang="zh-TW" smtClean="0"/>
              <a:t>Histogram matching</a:t>
            </a:r>
          </a:p>
          <a:p>
            <a:pPr lvl="1" eaLnBrk="1" hangingPunct="1"/>
            <a:r>
              <a:rPr lang="en-US" altLang="zh-TW" smtClean="0"/>
              <a:t>Obtain the histogram of the given image, T(r)</a:t>
            </a:r>
          </a:p>
          <a:p>
            <a:pPr lvl="1" eaLnBrk="1" hangingPunct="1"/>
            <a:r>
              <a:rPr lang="en-US" altLang="zh-TW" smtClean="0"/>
              <a:t>Precompute a mapped level     for each level </a:t>
            </a:r>
          </a:p>
          <a:p>
            <a:pPr lvl="1" eaLnBrk="1" hangingPunct="1"/>
            <a:r>
              <a:rPr lang="en-US" altLang="zh-TW" smtClean="0"/>
              <a:t>Obtain the transformation function G from the given</a:t>
            </a:r>
          </a:p>
          <a:p>
            <a:pPr lvl="1" eaLnBrk="1" hangingPunct="1"/>
            <a:r>
              <a:rPr lang="en-US" altLang="zh-TW" smtClean="0"/>
              <a:t>Precompute     for each value of      </a:t>
            </a:r>
          </a:p>
          <a:p>
            <a:pPr lvl="1" eaLnBrk="1" hangingPunct="1"/>
            <a:r>
              <a:rPr lang="en-US" altLang="zh-TW" smtClean="0"/>
              <a:t>Map      to its corresponding level       ; then map level       into the final level  </a:t>
            </a: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4716463" y="4365625"/>
          <a:ext cx="9683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3" name="方程式" r:id="rId3" imgW="380835" imgH="215806" progId="Equation.3">
                  <p:embed/>
                </p:oleObj>
              </mc:Choice>
              <mc:Fallback>
                <p:oleObj name="方程式" r:id="rId3" imgW="380835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365625"/>
                        <a:ext cx="96837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6659563" y="3141663"/>
          <a:ext cx="4191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4" name="方程式" r:id="rId5" imgW="165028" imgH="228501" progId="Equation.3">
                  <p:embed/>
                </p:oleObj>
              </mc:Choice>
              <mc:Fallback>
                <p:oleObj name="方程式" r:id="rId5" imgW="165028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141663"/>
                        <a:ext cx="4191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3059113" y="3500438"/>
          <a:ext cx="3540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5" name="方程式" r:id="rId7" imgW="139700" imgH="228600" progId="Equation.3">
                  <p:embed/>
                </p:oleObj>
              </mc:Choice>
              <mc:Fallback>
                <p:oleObj name="方程式" r:id="rId7" imgW="1397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500438"/>
                        <a:ext cx="3540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4211638" y="4797425"/>
          <a:ext cx="4191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6" name="方程式" r:id="rId9" imgW="165028" imgH="228501" progId="Equation.3">
                  <p:embed/>
                </p:oleObj>
              </mc:Choice>
              <mc:Fallback>
                <p:oleObj name="方程式" r:id="rId9" imgW="165028" imgH="22850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797425"/>
                        <a:ext cx="4191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7451725" y="4791075"/>
          <a:ext cx="4191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7" name="方程式" r:id="rId11" imgW="165028" imgH="228501" progId="Equation.3">
                  <p:embed/>
                </p:oleObj>
              </mc:Choice>
              <mc:Fallback>
                <p:oleObj name="方程式" r:id="rId11" imgW="165028" imgH="22850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4791075"/>
                        <a:ext cx="4191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9"/>
          <p:cNvGraphicFramePr>
            <a:graphicFrameLocks noChangeAspect="1"/>
          </p:cNvGraphicFramePr>
          <p:nvPr/>
        </p:nvGraphicFramePr>
        <p:xfrm>
          <a:off x="3059113" y="5222875"/>
          <a:ext cx="35401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8" name="方程式" r:id="rId12" imgW="139700" imgH="228600" progId="Equation.3">
                  <p:embed/>
                </p:oleObj>
              </mc:Choice>
              <mc:Fallback>
                <p:oleObj name="方程式" r:id="rId12" imgW="1397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222875"/>
                        <a:ext cx="354012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8" name="Object 10"/>
          <p:cNvGraphicFramePr>
            <a:graphicFrameLocks noChangeAspect="1"/>
          </p:cNvGraphicFramePr>
          <p:nvPr/>
        </p:nvGraphicFramePr>
        <p:xfrm>
          <a:off x="7667625" y="5222875"/>
          <a:ext cx="4191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9" name="方程式" r:id="rId14" imgW="165028" imgH="228501" progId="Equation.3">
                  <p:embed/>
                </p:oleObj>
              </mc:Choice>
              <mc:Fallback>
                <p:oleObj name="方程式" r:id="rId14" imgW="165028" imgH="22850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5222875"/>
                        <a:ext cx="4191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9" name="Object 11"/>
          <p:cNvGraphicFramePr>
            <a:graphicFrameLocks noChangeAspect="1"/>
          </p:cNvGraphicFramePr>
          <p:nvPr/>
        </p:nvGraphicFramePr>
        <p:xfrm>
          <a:off x="4787900" y="5661025"/>
          <a:ext cx="4191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0" name="方程式" r:id="rId15" imgW="165028" imgH="228501" progId="Equation.3">
                  <p:embed/>
                </p:oleObj>
              </mc:Choice>
              <mc:Fallback>
                <p:oleObj name="方程式" r:id="rId15" imgW="165028" imgH="22850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661025"/>
                        <a:ext cx="4191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0" name="Object 12"/>
          <p:cNvGraphicFramePr>
            <a:graphicFrameLocks noChangeAspect="1"/>
          </p:cNvGraphicFramePr>
          <p:nvPr/>
        </p:nvGraphicFramePr>
        <p:xfrm>
          <a:off x="8316913" y="5661025"/>
          <a:ext cx="4191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1" name="方程式" r:id="rId16" imgW="165028" imgH="228501" progId="Equation.3">
                  <p:embed/>
                </p:oleObj>
              </mc:Choice>
              <mc:Fallback>
                <p:oleObj name="方程式" r:id="rId16" imgW="165028" imgH="22850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5661025"/>
                        <a:ext cx="4191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5903912" cy="510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412875"/>
            <a:ext cx="2128838" cy="479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89138"/>
            <a:ext cx="4752975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2205038"/>
            <a:ext cx="2176462" cy="333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133600"/>
            <a:ext cx="2935288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88" y="2492375"/>
            <a:ext cx="2511425" cy="300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420938"/>
            <a:ext cx="302418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565400"/>
            <a:ext cx="2663825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08050"/>
            <a:ext cx="8243887" cy="531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706438"/>
            <a:ext cx="8532812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0"/>
            <a:ext cx="66690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628775"/>
            <a:ext cx="7313612" cy="4114800"/>
          </a:xfrm>
        </p:spPr>
        <p:txBody>
          <a:bodyPr/>
          <a:lstStyle/>
          <a:p>
            <a:pPr eaLnBrk="1" hangingPunct="1"/>
            <a:r>
              <a:rPr lang="en-US" altLang="zh-TW" smtClean="0"/>
              <a:t>Local enhancement</a:t>
            </a:r>
          </a:p>
          <a:p>
            <a:pPr lvl="1" eaLnBrk="1" hangingPunct="1"/>
            <a:r>
              <a:rPr lang="en-US" altLang="zh-TW" smtClean="0"/>
              <a:t>Histogram using a local neighborhood, for example 7*7 neighborhood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68638"/>
            <a:ext cx="8604250" cy="37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Histogram using a local 3*3 neighborhood</a:t>
            </a:r>
            <a:endParaRPr lang="zh-TW" altLang="en-US" smtClean="0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2879725"/>
            <a:ext cx="8604250" cy="357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Contrast enhancement</a:t>
            </a:r>
          </a:p>
          <a:p>
            <a:pPr lvl="1" eaLnBrk="1" hangingPunct="1"/>
            <a:r>
              <a:rPr lang="en-US" altLang="zh-TW" smtClean="0"/>
              <a:t>For example, a thresholding function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57563"/>
            <a:ext cx="8243887" cy="290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Use of histogram statistics for image enhancement</a:t>
            </a:r>
          </a:p>
          <a:p>
            <a:pPr lvl="1" eaLnBrk="1" hangingPunct="1"/>
            <a:r>
              <a:rPr lang="en-US" altLang="zh-TW" smtClean="0"/>
              <a:t> 	   denotes a discrete random variable</a:t>
            </a:r>
          </a:p>
          <a:p>
            <a:pPr lvl="1" eaLnBrk="1" hangingPunct="1"/>
            <a:r>
              <a:rPr lang="en-US" altLang="zh-TW" smtClean="0"/>
              <a:t>         denotes the normalized histogram component corresponding to the ith value of </a:t>
            </a:r>
          </a:p>
          <a:p>
            <a:pPr lvl="1" eaLnBrk="1" hangingPunct="1"/>
            <a:r>
              <a:rPr lang="en-US" altLang="zh-TW" smtClean="0"/>
              <a:t>Mean</a:t>
            </a:r>
          </a:p>
          <a:p>
            <a:pPr eaLnBrk="1" hangingPunct="1"/>
            <a:endParaRPr lang="en-US" altLang="zh-TW" smtClean="0"/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2268538" y="3213100"/>
          <a:ext cx="87153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8" name="方程式" r:id="rId3" imgW="342751" imgH="228501" progId="Equation.3">
                  <p:embed/>
                </p:oleObj>
              </mc:Choice>
              <mc:Fallback>
                <p:oleObj name="方程式" r:id="rId3" imgW="342751" imgH="22850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213100"/>
                        <a:ext cx="871537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5"/>
          <p:cNvGraphicFramePr>
            <a:graphicFrameLocks noChangeAspect="1"/>
          </p:cNvGraphicFramePr>
          <p:nvPr/>
        </p:nvGraphicFramePr>
        <p:xfrm>
          <a:off x="4786313" y="4113213"/>
          <a:ext cx="2905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9" name="方程式" r:id="rId5" imgW="114102" imgH="126780" progId="Equation.3">
                  <p:embed/>
                </p:oleObj>
              </mc:Choice>
              <mc:Fallback>
                <p:oleObj name="方程式" r:id="rId5" imgW="114102" imgH="1267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3" y="4113213"/>
                        <a:ext cx="2905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6"/>
          <p:cNvGraphicFramePr>
            <a:graphicFrameLocks noChangeAspect="1"/>
          </p:cNvGraphicFramePr>
          <p:nvPr/>
        </p:nvGraphicFramePr>
        <p:xfrm>
          <a:off x="2268538" y="2889250"/>
          <a:ext cx="2905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0" name="方程式" r:id="rId7" imgW="114102" imgH="126780" progId="Equation.3">
                  <p:embed/>
                </p:oleObj>
              </mc:Choice>
              <mc:Fallback>
                <p:oleObj name="方程式" r:id="rId7" imgW="114102" imgH="1267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889250"/>
                        <a:ext cx="2905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3492500" y="4703763"/>
          <a:ext cx="2227263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1" name="方程式" r:id="rId8" imgW="876300" imgH="431800" progId="Equation.3">
                  <p:embed/>
                </p:oleObj>
              </mc:Choice>
              <mc:Fallback>
                <p:oleObj name="方程式" r:id="rId8" imgW="8763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703763"/>
                        <a:ext cx="2227263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The nth moment</a:t>
            </a:r>
          </a:p>
          <a:p>
            <a:pPr lvl="1" eaLnBrk="1" hangingPunct="1"/>
            <a:endParaRPr lang="en-US" altLang="zh-TW" smtClean="0"/>
          </a:p>
          <a:p>
            <a:pPr lvl="1" eaLnBrk="1" hangingPunct="1"/>
            <a:endParaRPr lang="en-US" altLang="zh-TW" smtClean="0"/>
          </a:p>
          <a:p>
            <a:pPr lvl="1" eaLnBrk="1" hangingPunct="1"/>
            <a:endParaRPr lang="en-US" altLang="zh-TW" smtClean="0"/>
          </a:p>
          <a:p>
            <a:pPr lvl="1" eaLnBrk="1" hangingPunct="1"/>
            <a:r>
              <a:rPr lang="en-US" altLang="zh-TW" smtClean="0"/>
              <a:t>The second moment</a:t>
            </a:r>
          </a:p>
        </p:txBody>
      </p:sp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2886075" y="2492375"/>
          <a:ext cx="38735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4" name="方程式" r:id="rId3" imgW="1524000" imgH="431800" progId="Equation.3">
                  <p:embed/>
                </p:oleObj>
              </mc:Choice>
              <mc:Fallback>
                <p:oleObj name="方程式" r:id="rId3" imgW="15240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075" y="2492375"/>
                        <a:ext cx="3873500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5"/>
          <p:cNvGraphicFramePr>
            <a:graphicFrameLocks noChangeAspect="1"/>
          </p:cNvGraphicFramePr>
          <p:nvPr/>
        </p:nvGraphicFramePr>
        <p:xfrm>
          <a:off x="2859088" y="4056063"/>
          <a:ext cx="38735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5" name="方程式" r:id="rId5" imgW="1524000" imgH="431800" progId="Equation.3">
                  <p:embed/>
                </p:oleObj>
              </mc:Choice>
              <mc:Fallback>
                <p:oleObj name="方程式" r:id="rId5" imgW="15240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4056063"/>
                        <a:ext cx="3873500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Global enhancement: The global mean and variance are measured over an entire image</a:t>
            </a:r>
          </a:p>
          <a:p>
            <a:pPr lvl="1" eaLnBrk="1" hangingPunct="1"/>
            <a:r>
              <a:rPr lang="en-US" altLang="zh-TW" smtClean="0"/>
              <a:t>Local enhancement: The local mean and variance are used as the basis for making changes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zh-TW" altLang="en-US" smtClean="0"/>
              <a:t>         </a:t>
            </a:r>
            <a:r>
              <a:rPr lang="en-US" altLang="zh-TW" smtClean="0"/>
              <a:t>is the gray level at coordinates (s,t) in the neighborhood</a:t>
            </a:r>
          </a:p>
          <a:p>
            <a:pPr lvl="1" eaLnBrk="1" hangingPunct="1"/>
            <a:r>
              <a:rPr lang="en-US" altLang="zh-TW" smtClean="0"/>
              <a:t>            is the neighborhood normalized histogram component</a:t>
            </a:r>
          </a:p>
          <a:p>
            <a:pPr lvl="1" eaLnBrk="1" hangingPunct="1"/>
            <a:r>
              <a:rPr lang="en-US" altLang="zh-TW" smtClean="0"/>
              <a:t>mean:</a:t>
            </a:r>
          </a:p>
          <a:p>
            <a:pPr lvl="1" eaLnBrk="1" hangingPunct="1"/>
            <a:endParaRPr lang="en-US" altLang="zh-TW" smtClean="0"/>
          </a:p>
          <a:p>
            <a:pPr lvl="1" eaLnBrk="1" hangingPunct="1"/>
            <a:endParaRPr lang="en-US" altLang="zh-TW" smtClean="0"/>
          </a:p>
          <a:p>
            <a:pPr lvl="1" eaLnBrk="1" hangingPunct="1"/>
            <a:r>
              <a:rPr lang="en-US" altLang="zh-TW" smtClean="0"/>
              <a:t>local variance</a:t>
            </a:r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2359025" y="1733550"/>
          <a:ext cx="48418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name="方程式" r:id="rId3" imgW="190417" imgH="241195" progId="Equation.3">
                  <p:embed/>
                </p:oleObj>
              </mc:Choice>
              <mc:Fallback>
                <p:oleObj name="方程式" r:id="rId3" imgW="190417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1733550"/>
                        <a:ext cx="48418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2354263" y="2597150"/>
          <a:ext cx="10652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1" name="方程式" r:id="rId5" imgW="418918" imgH="241195" progId="Equation.3">
                  <p:embed/>
                </p:oleObj>
              </mc:Choice>
              <mc:Fallback>
                <p:oleObj name="方程式" r:id="rId5" imgW="418918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263" y="2597150"/>
                        <a:ext cx="1065212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3279775" y="4043363"/>
          <a:ext cx="3163888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2" name="方程式" r:id="rId7" imgW="1244600" imgH="381000" progId="Equation.3">
                  <p:embed/>
                </p:oleObj>
              </mc:Choice>
              <mc:Fallback>
                <p:oleObj name="方程式" r:id="rId7" imgW="1244600" imgH="38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9775" y="4043363"/>
                        <a:ext cx="3163888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2670175" y="5445125"/>
          <a:ext cx="4519613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3" name="方程式" r:id="rId9" imgW="1778000" imgH="381000" progId="Equation.3">
                  <p:embed/>
                </p:oleObj>
              </mc:Choice>
              <mc:Fallback>
                <p:oleObj name="方程式" r:id="rId9" imgW="1778000" imgH="381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0175" y="5445125"/>
                        <a:ext cx="4519613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zh-TW" altLang="en-US" smtClean="0"/>
              <a:t>                 </a:t>
            </a:r>
            <a:r>
              <a:rPr lang="en-US" altLang="zh-TW" smtClean="0"/>
              <a:t>are specified parameters</a:t>
            </a:r>
          </a:p>
          <a:p>
            <a:pPr lvl="1" eaLnBrk="1" hangingPunct="1"/>
            <a:r>
              <a:rPr lang="en-US" altLang="zh-TW" smtClean="0"/>
              <a:t>      is the global mean</a:t>
            </a:r>
          </a:p>
          <a:p>
            <a:pPr lvl="1" eaLnBrk="1" hangingPunct="1"/>
            <a:r>
              <a:rPr lang="en-US" altLang="zh-TW" smtClean="0"/>
              <a:t>      is the global standard deviation</a:t>
            </a:r>
          </a:p>
          <a:p>
            <a:pPr lvl="1" eaLnBrk="1" hangingPunct="1"/>
            <a:r>
              <a:rPr lang="en-US" altLang="zh-TW" smtClean="0"/>
              <a:t>Mapping</a:t>
            </a: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2195513" y="1838325"/>
          <a:ext cx="174307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4" name="方程式" r:id="rId3" imgW="685800" imgH="228600" progId="Equation.3">
                  <p:embed/>
                </p:oleObj>
              </mc:Choice>
              <mc:Fallback>
                <p:oleObj name="方程式" r:id="rId3" imgW="6858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838325"/>
                        <a:ext cx="174307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2195513" y="2276475"/>
          <a:ext cx="67786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5" name="方程式" r:id="rId5" imgW="266584" imgH="228501" progId="Equation.3">
                  <p:embed/>
                </p:oleObj>
              </mc:Choice>
              <mc:Fallback>
                <p:oleObj name="方程式" r:id="rId5" imgW="266584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276475"/>
                        <a:ext cx="677862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Object 6"/>
          <p:cNvGraphicFramePr>
            <a:graphicFrameLocks noChangeAspect="1"/>
          </p:cNvGraphicFramePr>
          <p:nvPr/>
        </p:nvGraphicFramePr>
        <p:xfrm>
          <a:off x="2243138" y="2708275"/>
          <a:ext cx="58102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6" name="方程式" r:id="rId7" imgW="228600" imgH="228600" progId="Equation.3">
                  <p:embed/>
                </p:oleObj>
              </mc:Choice>
              <mc:Fallback>
                <p:oleObj name="方程式" r:id="rId7" imgW="2286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2708275"/>
                        <a:ext cx="58102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1476375" y="4076700"/>
          <a:ext cx="7294563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7" name="方程式" r:id="rId9" imgW="2870200" imgH="711200" progId="Equation.3">
                  <p:embed/>
                </p:oleObj>
              </mc:Choice>
              <mc:Fallback>
                <p:oleObj name="方程式" r:id="rId9" imgW="28702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76700"/>
                        <a:ext cx="7294563" cy="181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00163"/>
            <a:ext cx="80645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8675688" cy="45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58888"/>
            <a:ext cx="8281987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Fundamentals of Spatial Filtering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The Mechanics of Spatial Filtering</a:t>
            </a:r>
          </a:p>
        </p:txBody>
      </p:sp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2484438" y="2743200"/>
          <a:ext cx="4454525" cy="284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方程式" r:id="rId3" imgW="1752600" imgH="1117600" progId="Equation.3">
                  <p:embed/>
                </p:oleObj>
              </mc:Choice>
              <mc:Fallback>
                <p:oleObj name="方程式" r:id="rId3" imgW="1752600" imgH="1117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743200"/>
                        <a:ext cx="4454525" cy="284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Image size:</a:t>
            </a:r>
          </a:p>
          <a:p>
            <a:pPr lvl="1" eaLnBrk="1" hangingPunct="1"/>
            <a:r>
              <a:rPr lang="en-US" altLang="zh-TW" smtClean="0"/>
              <a:t>Mask size:</a:t>
            </a:r>
          </a:p>
          <a:p>
            <a:pPr lvl="1" eaLnBrk="1" hangingPunct="1"/>
            <a:endParaRPr lang="en-US" altLang="zh-TW" smtClean="0"/>
          </a:p>
          <a:p>
            <a:pPr lvl="1" eaLnBrk="1" hangingPunct="1"/>
            <a:endParaRPr lang="en-US" altLang="zh-TW" smtClean="0"/>
          </a:p>
          <a:p>
            <a:pPr lvl="1" eaLnBrk="1" hangingPunct="1"/>
            <a:endParaRPr lang="en-US" altLang="zh-TW" smtClean="0"/>
          </a:p>
          <a:p>
            <a:pPr lvl="1" eaLnBrk="1" hangingPunct="1"/>
            <a:r>
              <a:rPr lang="en-US" altLang="zh-TW" smtClean="0"/>
              <a:t>                      and</a:t>
            </a:r>
          </a:p>
          <a:p>
            <a:pPr lvl="1" eaLnBrk="1" hangingPunct="1"/>
            <a:r>
              <a:rPr lang="en-US" altLang="zh-TW" smtClean="0"/>
              <a:t>                          and  </a:t>
            </a:r>
          </a:p>
        </p:txBody>
      </p:sp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4211638" y="1844675"/>
          <a:ext cx="1128712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1" name="方程式" r:id="rId3" imgW="444114" imgH="177646" progId="Equation.3">
                  <p:embed/>
                </p:oleObj>
              </mc:Choice>
              <mc:Fallback>
                <p:oleObj name="方程式" r:id="rId3" imgW="444114" imgH="17764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844675"/>
                        <a:ext cx="1128712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4252913" y="2397125"/>
          <a:ext cx="9032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2" name="方程式" r:id="rId5" imgW="355446" imgH="139639" progId="Equation.3">
                  <p:embed/>
                </p:oleObj>
              </mc:Choice>
              <mc:Fallback>
                <p:oleObj name="方程式" r:id="rId5" imgW="355446" imgH="13963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2913" y="2397125"/>
                        <a:ext cx="9032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2268538" y="2924175"/>
          <a:ext cx="564515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3" name="方程式" r:id="rId7" imgW="2222500" imgH="431800" progId="Equation.3">
                  <p:embed/>
                </p:oleObj>
              </mc:Choice>
              <mc:Fallback>
                <p:oleObj name="方程式" r:id="rId7" imgW="22225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924175"/>
                        <a:ext cx="564515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2195513" y="4135438"/>
          <a:ext cx="21605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4" name="方程式" r:id="rId9" imgW="850531" imgH="203112" progId="Equation.3">
                  <p:embed/>
                </p:oleObj>
              </mc:Choice>
              <mc:Fallback>
                <p:oleObj name="方程式" r:id="rId9" imgW="850531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135438"/>
                        <a:ext cx="21605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5427663" y="4135438"/>
          <a:ext cx="2032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5" name="方程式" r:id="rId11" imgW="799753" imgH="203112" progId="Equation.3">
                  <p:embed/>
                </p:oleObj>
              </mc:Choice>
              <mc:Fallback>
                <p:oleObj name="方程式" r:id="rId11" imgW="799753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663" y="4135438"/>
                        <a:ext cx="20320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3" name="Object 9"/>
          <p:cNvGraphicFramePr>
            <a:graphicFrameLocks noChangeAspect="1"/>
          </p:cNvGraphicFramePr>
          <p:nvPr/>
        </p:nvGraphicFramePr>
        <p:xfrm>
          <a:off x="2195513" y="4640263"/>
          <a:ext cx="27733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6" name="方程式" r:id="rId13" imgW="1091726" imgH="203112" progId="Equation.3">
                  <p:embed/>
                </p:oleObj>
              </mc:Choice>
              <mc:Fallback>
                <p:oleObj name="方程式" r:id="rId13" imgW="1091726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640263"/>
                        <a:ext cx="27733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4" name="Object 10"/>
          <p:cNvGraphicFramePr>
            <a:graphicFrameLocks noChangeAspect="1"/>
          </p:cNvGraphicFramePr>
          <p:nvPr/>
        </p:nvGraphicFramePr>
        <p:xfrm>
          <a:off x="5795963" y="4640263"/>
          <a:ext cx="274161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7" name="方程式" r:id="rId15" imgW="1079032" imgH="203112" progId="Equation.3">
                  <p:embed/>
                </p:oleObj>
              </mc:Choice>
              <mc:Fallback>
                <p:oleObj name="方程式" r:id="rId15" imgW="1079032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640263"/>
                        <a:ext cx="274161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Masks (filters, kernels, templates, windows)</a:t>
            </a:r>
          </a:p>
          <a:p>
            <a:pPr lvl="1" eaLnBrk="1" hangingPunct="1"/>
            <a:r>
              <a:rPr lang="en-US" altLang="zh-TW" smtClean="0"/>
              <a:t>A small 2-D array in which the values of the mask coefficients determine the nature of the process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9875"/>
            <a:ext cx="6408738" cy="632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79400"/>
            <a:ext cx="5184775" cy="559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080125"/>
            <a:ext cx="88566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7812088" cy="576263"/>
          </a:xfrm>
        </p:spPr>
        <p:txBody>
          <a:bodyPr/>
          <a:lstStyle/>
          <a:p>
            <a:pPr eaLnBrk="1" hangingPunct="1"/>
            <a:r>
              <a:rPr lang="en-US" altLang="zh-TW" smtClean="0"/>
              <a:t>Spatial Correlation and Convolution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96888"/>
            <a:ext cx="6929437" cy="631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4463"/>
            <a:ext cx="6118225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420938"/>
            <a:ext cx="2065337" cy="316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183063"/>
            <a:ext cx="7345363" cy="267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588" name="Object 5"/>
          <p:cNvGraphicFramePr>
            <a:graphicFrameLocks noChangeAspect="1"/>
          </p:cNvGraphicFramePr>
          <p:nvPr/>
        </p:nvGraphicFramePr>
        <p:xfrm>
          <a:off x="3276600" y="2492375"/>
          <a:ext cx="3808413" cy="155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" name="方程式" r:id="rId4" imgW="1612900" imgH="660400" progId="Equation.3">
                  <p:embed/>
                </p:oleObj>
              </mc:Choice>
              <mc:Fallback>
                <p:oleObj name="方程式" r:id="rId4" imgW="1612900" imgH="660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492375"/>
                        <a:ext cx="3808413" cy="155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370013" y="1341438"/>
            <a:ext cx="7313612" cy="4114800"/>
          </a:xfrm>
          <a:noFill/>
        </p:spPr>
        <p:txBody>
          <a:bodyPr/>
          <a:lstStyle/>
          <a:p>
            <a:pPr eaLnBrk="1" hangingPunct="1"/>
            <a:r>
              <a:rPr lang="en-US" altLang="zh-TW" smtClean="0"/>
              <a:t>Vector Representation of Linear Filtering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Smoothing Spatial Filters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Smoothing Linear Filters </a:t>
            </a:r>
          </a:p>
          <a:p>
            <a:pPr lvl="1" eaLnBrk="1" hangingPunct="1"/>
            <a:r>
              <a:rPr lang="en-US" altLang="zh-TW" smtClean="0"/>
              <a:t>Noise reduction</a:t>
            </a:r>
          </a:p>
          <a:p>
            <a:pPr lvl="1" eaLnBrk="1" hangingPunct="1"/>
            <a:r>
              <a:rPr lang="en-US" altLang="zh-TW" smtClean="0"/>
              <a:t>Smoothing of false contours</a:t>
            </a:r>
          </a:p>
          <a:p>
            <a:pPr lvl="1" eaLnBrk="1" hangingPunct="1"/>
            <a:r>
              <a:rPr lang="en-US" altLang="zh-TW" smtClean="0"/>
              <a:t>Reduction of irrelevant detail</a:t>
            </a:r>
          </a:p>
          <a:p>
            <a:pPr lvl="1" eaLnBrk="1" hangingPunct="1"/>
            <a:endParaRPr lang="en-US" altLang="zh-TW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429000"/>
            <a:ext cx="6840538" cy="297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9636" name="Object 6"/>
          <p:cNvGraphicFramePr>
            <a:graphicFrameLocks noChangeAspect="1"/>
          </p:cNvGraphicFramePr>
          <p:nvPr/>
        </p:nvGraphicFramePr>
        <p:xfrm>
          <a:off x="3492500" y="2060575"/>
          <a:ext cx="1806575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方程式" r:id="rId4" imgW="710891" imgH="431613" progId="Equation.3">
                  <p:embed/>
                </p:oleObj>
              </mc:Choice>
              <mc:Fallback>
                <p:oleObj name="方程式" r:id="rId4" imgW="710891" imgH="4316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060575"/>
                        <a:ext cx="1806575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1835150" y="2349500"/>
          <a:ext cx="5708650" cy="21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9" name="方程式" r:id="rId3" imgW="2247900" imgH="838200" progId="Equation.3">
                  <p:embed/>
                </p:oleObj>
              </mc:Choice>
              <mc:Fallback>
                <p:oleObj name="方程式" r:id="rId3" imgW="2247900" imgH="838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349500"/>
                        <a:ext cx="5708650" cy="213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722313"/>
            <a:ext cx="5835650" cy="582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71683" name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1200"/>
            <a:ext cx="2401888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4450"/>
            <a:ext cx="3446463" cy="513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0800"/>
            <a:ext cx="6588125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/>
              <a:t>Some Basic Gray Level Transformations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844675"/>
            <a:ext cx="6840537" cy="489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44675"/>
            <a:ext cx="8604250" cy="406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TW" smtClean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Order-statistic filters</a:t>
            </a:r>
          </a:p>
          <a:p>
            <a:pPr lvl="1" eaLnBrk="1" hangingPunct="1"/>
            <a:r>
              <a:rPr lang="en-US" altLang="zh-TW" smtClean="0"/>
              <a:t>median filter: Replace the value of a pixel by the median of the gray levels in the neighborhood of that pixel</a:t>
            </a:r>
          </a:p>
          <a:p>
            <a:pPr lvl="1" eaLnBrk="1" hangingPunct="1"/>
            <a:r>
              <a:rPr lang="en-US" altLang="zh-TW" smtClean="0"/>
              <a:t>Noise-reduction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05038"/>
            <a:ext cx="8388350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Sharpening Spatial Filters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Foundation</a:t>
            </a:r>
          </a:p>
          <a:p>
            <a:pPr lvl="1" eaLnBrk="1" hangingPunct="1"/>
            <a:r>
              <a:rPr lang="en-US" altLang="zh-TW" smtClean="0"/>
              <a:t>The first-order derivative</a:t>
            </a:r>
          </a:p>
          <a:p>
            <a:pPr lvl="1" eaLnBrk="1" hangingPunct="1"/>
            <a:endParaRPr lang="en-US" altLang="zh-TW" smtClean="0"/>
          </a:p>
          <a:p>
            <a:pPr lvl="1" eaLnBrk="1" hangingPunct="1"/>
            <a:endParaRPr lang="en-US" altLang="zh-TW" smtClean="0"/>
          </a:p>
          <a:p>
            <a:pPr lvl="1" eaLnBrk="1" hangingPunct="1"/>
            <a:r>
              <a:rPr lang="en-US" altLang="zh-TW" smtClean="0"/>
              <a:t>The second-order derivative</a:t>
            </a:r>
          </a:p>
        </p:txBody>
      </p:sp>
      <p:graphicFrame>
        <p:nvGraphicFramePr>
          <p:cNvPr id="76804" name="Object 5"/>
          <p:cNvGraphicFramePr>
            <a:graphicFrameLocks noChangeAspect="1"/>
          </p:cNvGraphicFramePr>
          <p:nvPr/>
        </p:nvGraphicFramePr>
        <p:xfrm>
          <a:off x="2987675" y="2786063"/>
          <a:ext cx="32575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2" name="方程式" r:id="rId3" imgW="1282700" imgH="393700" progId="Equation.3">
                  <p:embed/>
                </p:oleObj>
              </mc:Choice>
              <mc:Fallback>
                <p:oleObj name="方程式" r:id="rId3" imgW="1282700" imgH="39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86063"/>
                        <a:ext cx="325755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6"/>
          <p:cNvGraphicFramePr>
            <a:graphicFrameLocks noChangeAspect="1"/>
          </p:cNvGraphicFramePr>
          <p:nvPr/>
        </p:nvGraphicFramePr>
        <p:xfrm>
          <a:off x="2300288" y="4292600"/>
          <a:ext cx="5224462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3" name="方程式" r:id="rId5" imgW="2057400" imgH="419100" progId="Equation.3">
                  <p:embed/>
                </p:oleObj>
              </mc:Choice>
              <mc:Fallback>
                <p:oleObj name="方程式" r:id="rId5" imgW="2057400" imgH="419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4292600"/>
                        <a:ext cx="5224462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4450"/>
            <a:ext cx="8459787" cy="677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9275"/>
            <a:ext cx="6264275" cy="597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1268413"/>
            <a:ext cx="1809750" cy="454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Use of second derivatives for enhancement-The Laplacian</a:t>
            </a:r>
          </a:p>
          <a:p>
            <a:pPr lvl="1" eaLnBrk="1" hangingPunct="1"/>
            <a:r>
              <a:rPr lang="en-US" altLang="zh-TW" smtClean="0"/>
              <a:t>Development of the method</a:t>
            </a:r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1692275" y="4508500"/>
          <a:ext cx="6321425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" name="方程式" r:id="rId3" imgW="2489200" imgH="419100" progId="Equation.3">
                  <p:embed/>
                </p:oleObj>
              </mc:Choice>
              <mc:Fallback>
                <p:oleObj name="方程式" r:id="rId3" imgW="24892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508500"/>
                        <a:ext cx="6321425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7" name="Object 5"/>
          <p:cNvGraphicFramePr>
            <a:graphicFrameLocks noChangeAspect="1"/>
          </p:cNvGraphicFramePr>
          <p:nvPr/>
        </p:nvGraphicFramePr>
        <p:xfrm>
          <a:off x="2916238" y="3429000"/>
          <a:ext cx="290195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4" name="方程式" r:id="rId5" imgW="1143000" imgH="444500" progId="Equation.3">
                  <p:embed/>
                </p:oleObj>
              </mc:Choice>
              <mc:Fallback>
                <p:oleObj name="方程式" r:id="rId5" imgW="11430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429000"/>
                        <a:ext cx="2901950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8" name="Object 6"/>
          <p:cNvGraphicFramePr>
            <a:graphicFrameLocks noChangeAspect="1"/>
          </p:cNvGraphicFramePr>
          <p:nvPr/>
        </p:nvGraphicFramePr>
        <p:xfrm>
          <a:off x="1619250" y="5589588"/>
          <a:ext cx="63214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5" name="方程式" r:id="rId7" imgW="2489200" imgH="444500" progId="Equation.3">
                  <p:embed/>
                </p:oleObj>
              </mc:Choice>
              <mc:Fallback>
                <p:oleObj name="方程式" r:id="rId7" imgW="2489200" imgH="444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589588"/>
                        <a:ext cx="632142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1619250" y="1844675"/>
          <a:ext cx="6999288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8" name="方程式" r:id="rId3" imgW="2755900" imgH="457200" progId="Equation.3">
                  <p:embed/>
                </p:oleObj>
              </mc:Choice>
              <mc:Fallback>
                <p:oleObj name="方程式" r:id="rId3" imgW="27559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844675"/>
                        <a:ext cx="6999288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230188" y="3086100"/>
          <a:ext cx="8805862" cy="336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9" name="方程式" r:id="rId5" imgW="3467100" imgH="1320800" progId="Equation.3">
                  <p:embed/>
                </p:oleObj>
              </mc:Choice>
              <mc:Fallback>
                <p:oleObj name="方程式" r:id="rId5" imgW="3467100" imgH="1320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3086100"/>
                        <a:ext cx="8805862" cy="336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97063"/>
            <a:ext cx="8739187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81923" name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4292600"/>
            <a:ext cx="8578850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250825"/>
            <a:ext cx="5489575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82947" name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20713"/>
            <a:ext cx="2017713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Image negatives</a:t>
            </a:r>
          </a:p>
          <a:p>
            <a:pPr eaLnBrk="1" hangingPunct="1"/>
            <a:endParaRPr lang="en-US" altLang="zh-TW" smtClean="0"/>
          </a:p>
          <a:p>
            <a:pPr lvl="1" eaLnBrk="1" hangingPunct="1"/>
            <a:r>
              <a:rPr lang="en-US" altLang="zh-TW" smtClean="0"/>
              <a:t>Enhance white or gray details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367088"/>
            <a:ext cx="7272337" cy="34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3446463" y="2378075"/>
          <a:ext cx="16922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方程式" r:id="rId4" imgW="736280" imgH="177723" progId="Equation.3">
                  <p:embed/>
                </p:oleObj>
              </mc:Choice>
              <mc:Fallback>
                <p:oleObj name="方程式" r:id="rId4" imgW="736280" imgH="17772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2378075"/>
                        <a:ext cx="169227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Simplifications</a:t>
            </a:r>
          </a:p>
        </p:txBody>
      </p:sp>
      <p:graphicFrame>
        <p:nvGraphicFramePr>
          <p:cNvPr id="83972" name="Object 4"/>
          <p:cNvGraphicFramePr>
            <a:graphicFrameLocks noChangeAspect="1"/>
          </p:cNvGraphicFramePr>
          <p:nvPr/>
        </p:nvGraphicFramePr>
        <p:xfrm>
          <a:off x="323850" y="3324225"/>
          <a:ext cx="8836025" cy="226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1" name="方程式" r:id="rId3" imgW="3479800" imgH="889000" progId="Equation.3">
                  <p:embed/>
                </p:oleObj>
              </mc:Choice>
              <mc:Fallback>
                <p:oleObj name="方程式" r:id="rId3" imgW="3479800" imgH="889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324225"/>
                        <a:ext cx="8836025" cy="226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0813"/>
            <a:ext cx="6913562" cy="666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Unsharp masking and highboost filtering</a:t>
            </a:r>
          </a:p>
          <a:p>
            <a:pPr lvl="1" eaLnBrk="1" hangingPunct="1"/>
            <a:r>
              <a:rPr lang="en-US" altLang="zh-TW" smtClean="0"/>
              <a:t>Unsharp masking</a:t>
            </a:r>
          </a:p>
          <a:p>
            <a:pPr lvl="2" eaLnBrk="1" hangingPunct="1"/>
            <a:r>
              <a:rPr lang="en-US" altLang="zh-TW" smtClean="0"/>
              <a:t>Substract a blurred version of an image from the image itself</a:t>
            </a:r>
          </a:p>
          <a:p>
            <a:pPr lvl="2" eaLnBrk="1" hangingPunct="1"/>
            <a:endParaRPr lang="en-US" altLang="zh-TW" smtClean="0"/>
          </a:p>
          <a:p>
            <a:pPr lvl="2" eaLnBrk="1" hangingPunct="1"/>
            <a:endParaRPr lang="en-US" altLang="zh-TW" smtClean="0"/>
          </a:p>
          <a:p>
            <a:pPr lvl="2" eaLnBrk="1" hangingPunct="1"/>
            <a:endParaRPr lang="en-US" altLang="zh-TW" smtClean="0"/>
          </a:p>
          <a:p>
            <a:pPr lvl="2" eaLnBrk="1" hangingPunct="1"/>
            <a:r>
              <a:rPr lang="en-US" altLang="zh-TW" smtClean="0"/>
              <a:t>              : The image,               : The blurred image</a:t>
            </a:r>
          </a:p>
        </p:txBody>
      </p:sp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2633663" y="4149725"/>
          <a:ext cx="4643437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5" name="方程式" r:id="rId3" imgW="1828800" imgH="241300" progId="Equation.3">
                  <p:embed/>
                </p:oleObj>
              </mc:Choice>
              <mc:Fallback>
                <p:oleObj name="方程式" r:id="rId3" imgW="18288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63" y="4149725"/>
                        <a:ext cx="4643437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Object 5"/>
          <p:cNvGraphicFramePr>
            <a:graphicFrameLocks noChangeAspect="1"/>
          </p:cNvGraphicFramePr>
          <p:nvPr/>
        </p:nvGraphicFramePr>
        <p:xfrm>
          <a:off x="2771775" y="5114925"/>
          <a:ext cx="1223963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6" name="方程式" r:id="rId5" imgW="482391" imgH="203112" progId="Equation.3">
                  <p:embed/>
                </p:oleObj>
              </mc:Choice>
              <mc:Fallback>
                <p:oleObj name="方程式" r:id="rId5" imgW="482391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114925"/>
                        <a:ext cx="1223963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2" name="Object 6"/>
          <p:cNvGraphicFramePr>
            <a:graphicFrameLocks noChangeAspect="1"/>
          </p:cNvGraphicFramePr>
          <p:nvPr/>
        </p:nvGraphicFramePr>
        <p:xfrm>
          <a:off x="5940425" y="5084763"/>
          <a:ext cx="12239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7" name="方程式" r:id="rId7" imgW="482391" imgH="228501" progId="Equation.3">
                  <p:embed/>
                </p:oleObj>
              </mc:Choice>
              <mc:Fallback>
                <p:oleObj name="方程式" r:id="rId7" imgW="482391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084763"/>
                        <a:ext cx="122396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3" name="Object 7"/>
          <p:cNvGraphicFramePr>
            <a:graphicFrameLocks noChangeAspect="1"/>
          </p:cNvGraphicFramePr>
          <p:nvPr/>
        </p:nvGraphicFramePr>
        <p:xfrm>
          <a:off x="2366963" y="5999163"/>
          <a:ext cx="50942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8" name="方程式" r:id="rId9" imgW="2006600" imgH="228600" progId="Equation.3">
                  <p:embed/>
                </p:oleObj>
              </mc:Choice>
              <mc:Fallback>
                <p:oleObj name="方程式" r:id="rId9" imgW="20066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5999163"/>
                        <a:ext cx="50942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4" name="Object 8"/>
          <p:cNvGraphicFramePr>
            <a:graphicFrameLocks noChangeAspect="1"/>
          </p:cNvGraphicFramePr>
          <p:nvPr/>
        </p:nvGraphicFramePr>
        <p:xfrm>
          <a:off x="7821613" y="6061075"/>
          <a:ext cx="9667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9" name="方程式" r:id="rId11" imgW="380835" imgH="203112" progId="Equation.3">
                  <p:embed/>
                </p:oleObj>
              </mc:Choice>
              <mc:Fallback>
                <p:oleObj name="方程式" r:id="rId11" imgW="380835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1613" y="6061075"/>
                        <a:ext cx="9667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High-boost filtering</a:t>
            </a:r>
          </a:p>
          <a:p>
            <a:pPr lvl="2" eaLnBrk="1" hangingPunct="1"/>
            <a:endParaRPr lang="en-US" altLang="zh-TW" smtClean="0"/>
          </a:p>
          <a:p>
            <a:pPr eaLnBrk="1" hangingPunct="1"/>
            <a:endParaRPr lang="zh-TW" altLang="en-US" smtClean="0"/>
          </a:p>
        </p:txBody>
      </p:sp>
      <p:graphicFrame>
        <p:nvGraphicFramePr>
          <p:cNvPr id="87044" name="Object 7"/>
          <p:cNvGraphicFramePr>
            <a:graphicFrameLocks noChangeAspect="1"/>
          </p:cNvGraphicFramePr>
          <p:nvPr/>
        </p:nvGraphicFramePr>
        <p:xfrm>
          <a:off x="1547813" y="2636838"/>
          <a:ext cx="50942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2" name="方程式" r:id="rId3" imgW="2006600" imgH="228600" progId="Equation.3">
                  <p:embed/>
                </p:oleObj>
              </mc:Choice>
              <mc:Fallback>
                <p:oleObj name="方程式" r:id="rId3" imgW="20066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636838"/>
                        <a:ext cx="50942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8"/>
          <p:cNvGraphicFramePr>
            <a:graphicFrameLocks noChangeAspect="1"/>
          </p:cNvGraphicFramePr>
          <p:nvPr/>
        </p:nvGraphicFramePr>
        <p:xfrm>
          <a:off x="7164388" y="2708275"/>
          <a:ext cx="9667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3" name="方程式" r:id="rId5" imgW="380835" imgH="203112" progId="Equation.3">
                  <p:embed/>
                </p:oleObj>
              </mc:Choice>
              <mc:Fallback>
                <p:oleObj name="方程式" r:id="rId5" imgW="380835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2708275"/>
                        <a:ext cx="9667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806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8806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0350"/>
            <a:ext cx="4202113" cy="61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1193800"/>
            <a:ext cx="1835150" cy="468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890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04813"/>
            <a:ext cx="2663825" cy="608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1165225"/>
            <a:ext cx="1919288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Using first-order derivatives for (nonlinear) image sharpening</a:t>
            </a:r>
            <a:r>
              <a:rPr lang="en-US" altLang="zh-TW" smtClean="0">
                <a:latin typeface="Arial" panose="020B0604020202020204" pitchFamily="34" charset="0"/>
              </a:rPr>
              <a:t>—</a:t>
            </a:r>
            <a:r>
              <a:rPr lang="en-US" altLang="zh-TW" smtClean="0"/>
              <a:t>The gradient</a:t>
            </a:r>
          </a:p>
        </p:txBody>
      </p:sp>
      <p:graphicFrame>
        <p:nvGraphicFramePr>
          <p:cNvPr id="90116" name="Object 4"/>
          <p:cNvGraphicFramePr>
            <a:graphicFrameLocks noChangeAspect="1"/>
          </p:cNvGraphicFramePr>
          <p:nvPr/>
        </p:nvGraphicFramePr>
        <p:xfrm>
          <a:off x="2700338" y="3141663"/>
          <a:ext cx="2903537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5" name="方程式" r:id="rId3" imgW="1143000" imgH="812800" progId="Equation.3">
                  <p:embed/>
                </p:oleObj>
              </mc:Choice>
              <mc:Fallback>
                <p:oleObj name="方程式" r:id="rId3" imgW="1143000" imgH="812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141663"/>
                        <a:ext cx="2903537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The magnitude is rotation invariant (isotropic)</a:t>
            </a: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2339975" y="2763838"/>
          <a:ext cx="4451350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8" name="方程式" r:id="rId3" imgW="1752600" imgH="939800" progId="Equation.3">
                  <p:embed/>
                </p:oleObj>
              </mc:Choice>
              <mc:Fallback>
                <p:oleObj name="方程式" r:id="rId3" imgW="1752600" imgH="93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763838"/>
                        <a:ext cx="4451350" cy="239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2484438" y="5373688"/>
          <a:ext cx="2387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9" name="方程式" r:id="rId5" imgW="939800" imgH="279400" progId="Equation.3">
                  <p:embed/>
                </p:oleObj>
              </mc:Choice>
              <mc:Fallback>
                <p:oleObj name="方程式" r:id="rId5" imgW="939800" imgH="279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373688"/>
                        <a:ext cx="23876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Computing using cross differences, Roberts cross-gradient operators</a:t>
            </a:r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2339975" y="2774950"/>
          <a:ext cx="219392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1" name="方程式" r:id="rId3" imgW="863225" imgH="228501" progId="Equation.3">
                  <p:embed/>
                </p:oleObj>
              </mc:Choice>
              <mc:Fallback>
                <p:oleObj name="方程式" r:id="rId3" imgW="863225" imgH="22850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774950"/>
                        <a:ext cx="219392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5" name="Object 5"/>
          <p:cNvGraphicFramePr>
            <a:graphicFrameLocks noChangeAspect="1"/>
          </p:cNvGraphicFramePr>
          <p:nvPr/>
        </p:nvGraphicFramePr>
        <p:xfrm>
          <a:off x="5580063" y="2781300"/>
          <a:ext cx="219392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2" name="方程式" r:id="rId5" imgW="863225" imgH="241195" progId="Equation.3">
                  <p:embed/>
                </p:oleObj>
              </mc:Choice>
              <mc:Fallback>
                <p:oleObj name="方程式" r:id="rId5" imgW="863225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781300"/>
                        <a:ext cx="2193925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4714875" y="2846388"/>
            <a:ext cx="865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800"/>
              <a:t>and</a:t>
            </a:r>
          </a:p>
        </p:txBody>
      </p:sp>
      <p:graphicFrame>
        <p:nvGraphicFramePr>
          <p:cNvPr id="92167" name="Object 7"/>
          <p:cNvGraphicFramePr>
            <a:graphicFrameLocks noChangeAspect="1"/>
          </p:cNvGraphicFramePr>
          <p:nvPr/>
        </p:nvGraphicFramePr>
        <p:xfrm>
          <a:off x="2339975" y="3548063"/>
          <a:ext cx="464502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3" name="方程式" r:id="rId7" imgW="1828800" imgH="292100" progId="Equation.3">
                  <p:embed/>
                </p:oleObj>
              </mc:Choice>
              <mc:Fallback>
                <p:oleObj name="方程式" r:id="rId7" imgW="18288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548063"/>
                        <a:ext cx="4645025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8"/>
          <p:cNvGraphicFramePr>
            <a:graphicFrameLocks noChangeAspect="1"/>
          </p:cNvGraphicFramePr>
          <p:nvPr/>
        </p:nvGraphicFramePr>
        <p:xfrm>
          <a:off x="2339975" y="4724400"/>
          <a:ext cx="35163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4" name="方程式" r:id="rId9" imgW="1384300" imgH="254000" progId="Equation.3">
                  <p:embed/>
                </p:oleObj>
              </mc:Choice>
              <mc:Fallback>
                <p:oleObj name="方程式" r:id="rId9" imgW="1384300" imgH="254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724400"/>
                        <a:ext cx="351631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 smtClean="0"/>
              <a:t>Sobel operators</a:t>
            </a:r>
          </a:p>
          <a:p>
            <a:pPr lvl="2" eaLnBrk="1" hangingPunct="1"/>
            <a:r>
              <a:rPr lang="en-US" altLang="zh-TW" smtClean="0"/>
              <a:t>A weight value of 2 is to achieve some smoothing by giving more importance to the center point</a:t>
            </a:r>
          </a:p>
        </p:txBody>
      </p:sp>
      <p:graphicFrame>
        <p:nvGraphicFramePr>
          <p:cNvPr id="93188" name="Object 4"/>
          <p:cNvGraphicFramePr>
            <a:graphicFrameLocks noChangeAspect="1"/>
          </p:cNvGraphicFramePr>
          <p:nvPr/>
        </p:nvGraphicFramePr>
        <p:xfrm>
          <a:off x="2124075" y="3860800"/>
          <a:ext cx="59039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7" name="方程式" r:id="rId3" imgW="2324100" imgH="508000" progId="Equation.3">
                  <p:embed/>
                </p:oleObj>
              </mc:Choice>
              <mc:Fallback>
                <p:oleObj name="方程式" r:id="rId3" imgW="23241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860800"/>
                        <a:ext cx="59039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Log transformations</a:t>
            </a:r>
          </a:p>
          <a:p>
            <a:pPr eaLnBrk="1" hangingPunct="1"/>
            <a:endParaRPr lang="en-US" altLang="zh-TW" smtClean="0"/>
          </a:p>
          <a:p>
            <a:pPr lvl="1" eaLnBrk="1" hangingPunct="1"/>
            <a:r>
              <a:rPr lang="en-US" altLang="zh-TW" smtClean="0"/>
              <a:t>Compress the dynamic range of images with large variations in pixel values</a:t>
            </a:r>
            <a:endParaRPr lang="zh-TW" altLang="en-US" smtClean="0"/>
          </a:p>
        </p:txBody>
      </p:sp>
      <p:graphicFrame>
        <p:nvGraphicFramePr>
          <p:cNvPr id="11268" name="Object 5"/>
          <p:cNvGraphicFramePr>
            <a:graphicFrameLocks noChangeAspect="1"/>
          </p:cNvGraphicFramePr>
          <p:nvPr/>
        </p:nvGraphicFramePr>
        <p:xfrm>
          <a:off x="3257550" y="2349500"/>
          <a:ext cx="20716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方程式" r:id="rId3" imgW="901309" imgH="203112" progId="Equation.3">
                  <p:embed/>
                </p:oleObj>
              </mc:Choice>
              <mc:Fallback>
                <p:oleObj name="方程式" r:id="rId3" imgW="901309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2349500"/>
                        <a:ext cx="20716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52400"/>
            <a:ext cx="76327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916113"/>
            <a:ext cx="8675688" cy="345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/>
              <a:t>Combining Spatial Enhancement Methods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An example</a:t>
            </a:r>
          </a:p>
          <a:p>
            <a:pPr lvl="1" eaLnBrk="1" hangingPunct="1"/>
            <a:r>
              <a:rPr lang="en-US" altLang="zh-TW" smtClean="0"/>
              <a:t>Laplacian to highlight fine detail</a:t>
            </a:r>
          </a:p>
          <a:p>
            <a:pPr lvl="1" eaLnBrk="1" hangingPunct="1"/>
            <a:r>
              <a:rPr lang="en-US" altLang="zh-TW" smtClean="0"/>
              <a:t>Gradient to enhance prominent edges</a:t>
            </a:r>
          </a:p>
          <a:p>
            <a:pPr lvl="1" eaLnBrk="1" hangingPunct="1"/>
            <a:r>
              <a:rPr lang="en-US" altLang="zh-TW" smtClean="0"/>
              <a:t>Smoothed version of the gradient image used to mask the Laplacian image</a:t>
            </a:r>
          </a:p>
          <a:p>
            <a:pPr lvl="1" eaLnBrk="1" hangingPunct="1"/>
            <a:r>
              <a:rPr lang="en-US" altLang="zh-TW" smtClean="0"/>
              <a:t>Increase the dynamic range of the gray levels by using a gray-level transformation</a:t>
            </a:r>
          </a:p>
          <a:p>
            <a:pPr lvl="1" eaLnBrk="1" hangingPunct="1"/>
            <a:endParaRPr lang="en-US" altLang="zh-TW" smtClean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0"/>
            <a:ext cx="4298950" cy="682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2924175"/>
            <a:ext cx="2193925" cy="378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 smtClean="0"/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0"/>
            <a:ext cx="43100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92150"/>
            <a:ext cx="1865313" cy="598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Problems</a:t>
            </a:r>
            <a:endParaRPr lang="en-US" altLang="zh-TW" sz="3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sz="2000" dirty="0" smtClean="0"/>
                  <a:t>3.9</a:t>
                </a:r>
              </a:p>
              <a:p>
                <a:pPr eaLnBrk="1" hangingPunct="1"/>
                <a:r>
                  <a:rPr lang="en-US" altLang="zh-TW" sz="2000" dirty="0" smtClean="0"/>
                  <a:t>Do the following:</a:t>
                </a:r>
              </a:p>
              <a:p>
                <a:pPr eaLnBrk="1" hangingPunct="1"/>
                <a:r>
                  <a:rPr lang="en-US" altLang="zh-TW" sz="2000" dirty="0" smtClean="0"/>
                  <a:t>(b) Show that the inverse discrete transformation in Eq. (3-16) satisfies conditions (a’) and (b) in Section 3.3 only if none of the intensity levels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=0, 1, 2,…,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000" dirty="0" smtClean="0"/>
                  <a:t>, are missing in the original image.</a:t>
                </a:r>
              </a:p>
            </p:txBody>
          </p:sp>
        </mc:Choice>
        <mc:Fallback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7" t="-889" r="-16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17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Problems</a:t>
            </a:r>
            <a:endParaRPr lang="en-US" altLang="zh-TW" sz="3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sz="2000" dirty="0" smtClean="0"/>
                  <a:t>3.10</a:t>
                </a:r>
              </a:p>
              <a:p>
                <a:pPr eaLnBrk="1" hangingPunct="1"/>
                <a:r>
                  <a:rPr lang="en-US" altLang="zh-TW" sz="2000" dirty="0" smtClean="0"/>
                  <a:t>Two images,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have </a:t>
                </a:r>
                <a:r>
                  <a:rPr lang="en-US" altLang="zh-TW" sz="2000" dirty="0" err="1" smtClean="0"/>
                  <a:t>unnormalized</a:t>
                </a:r>
                <a:r>
                  <a:rPr lang="en-US" altLang="zh-TW" sz="2000" dirty="0" smtClean="0"/>
                  <a:t> histograms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. Give the conditions (on the values of the pixels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000" dirty="0" smtClean="0"/>
                  <a:t>) under which you can determine the histograms of images formed as follows:</a:t>
                </a:r>
              </a:p>
              <a:p>
                <a:pPr eaLnBrk="1" hangingPunct="1"/>
                <a:r>
                  <a:rPr lang="en-US" altLang="zh-TW" sz="2000" dirty="0" smtClean="0"/>
                  <a:t>(a)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 smtClean="0"/>
              </a:p>
              <a:p>
                <a:pPr eaLnBrk="1" hangingPunct="1"/>
                <a:r>
                  <a:rPr lang="en-US" altLang="zh-TW" sz="2000" dirty="0" smtClean="0"/>
                  <a:t>Show how the histograms would be formed in each case. The arithmetic operations are element-wise operations, as defined in Sections 2.6.</a:t>
                </a:r>
              </a:p>
            </p:txBody>
          </p:sp>
        </mc:Choice>
        <mc:Fallback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7" t="-889" r="-5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1626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Problems</a:t>
            </a:r>
            <a:endParaRPr lang="en-US" altLang="zh-TW" sz="3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 smtClean="0"/>
                  <a:t>3.11</a:t>
                </a:r>
              </a:p>
              <a:p>
                <a:pPr eaLnBrk="1" hangingPunct="1"/>
                <a:r>
                  <a:rPr lang="en-US" altLang="zh-TW" sz="2000" dirty="0" smtClean="0"/>
                  <a:t>Assume continuous intensity values, and suppose that the intensity values of an image have the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000" dirty="0" smtClean="0"/>
                  <a:t> for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000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000" dirty="0" smtClean="0"/>
                  <a:t> for other values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eaLnBrk="1" hangingPunct="1"/>
                <a:r>
                  <a:rPr lang="en-US" altLang="zh-TW" sz="2000" dirty="0" smtClean="0"/>
                  <a:t>(a) Find the transformation function that will map the input intensity values,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000" dirty="0" smtClean="0"/>
                  <a:t>, into values,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000" dirty="0" smtClean="0"/>
                  <a:t>, of a histogram-equalized image.</a:t>
                </a:r>
              </a:p>
              <a:p>
                <a:pPr eaLnBrk="1" hangingPunct="1"/>
                <a:r>
                  <a:rPr lang="en-US" altLang="zh-TW" sz="2000" dirty="0" smtClean="0"/>
                  <a:t>(b) Find the transformation function that (when applied to the histogram-equalized intensities,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000" dirty="0" smtClean="0"/>
                  <a:t>) will produce an image whose intensity PDF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000" dirty="0" smtClean="0"/>
                  <a:t> for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0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000" dirty="0" smtClean="0"/>
                  <a:t> for other values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</p:txBody>
          </p:sp>
        </mc:Choice>
        <mc:Fallback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 r="-1751" b="-3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6595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Problems</a:t>
            </a:r>
            <a:endParaRPr lang="en-US" altLang="zh-TW" sz="3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 smtClean="0"/>
                  <a:t>3.18</a:t>
                </a:r>
              </a:p>
              <a:p>
                <a:pPr eaLnBrk="1" hangingPunct="1"/>
                <a:r>
                  <a:rPr lang="en-US" altLang="zh-TW" sz="2000" dirty="0" smtClean="0"/>
                  <a:t>You are given the following kernel and image: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dirty="0" smtClean="0"/>
              </a:p>
              <a:p>
                <a:pPr eaLnBrk="1" hangingPunct="1"/>
                <a:r>
                  <a:rPr lang="en-US" altLang="zh-TW" sz="2000" dirty="0" smtClean="0"/>
                  <a:t>(a) Given a sketch of the area encircled by the large ellipse in Fig. 3.28 when the kernel is centered at point (2, 3) (2</a:t>
                </a:r>
                <a:r>
                  <a:rPr lang="en-US" altLang="zh-TW" sz="2000" baseline="30000" dirty="0" smtClean="0"/>
                  <a:t>nd</a:t>
                </a:r>
                <a:r>
                  <a:rPr lang="en-US" altLang="zh-TW" sz="2000" dirty="0" smtClean="0"/>
                  <a:t> row, 3</a:t>
                </a:r>
                <a:r>
                  <a:rPr lang="en-US" altLang="zh-TW" sz="2000" baseline="30000" dirty="0" smtClean="0"/>
                  <a:t>rd</a:t>
                </a:r>
                <a:r>
                  <a:rPr lang="en-US" altLang="zh-TW" sz="2000" dirty="0" smtClean="0"/>
                  <a:t> col) of the image shown above. Show specific values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</p:txBody>
          </p:sp>
        </mc:Choice>
        <mc:Fallback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 r="-7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979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 smtClean="0"/>
              <a:t>Problems</a:t>
            </a:r>
            <a:endParaRPr lang="en-US" altLang="zh-TW" sz="3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 smtClean="0"/>
                  <a:t>3.18  (continued)</a:t>
                </a:r>
              </a:p>
              <a:p>
                <a:pPr eaLnBrk="1" hangingPunct="1"/>
                <a:r>
                  <a:rPr lang="en-US" altLang="zh-TW" sz="2000" dirty="0" smtClean="0"/>
                  <a:t>(b) Compute the convolution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 using the minimum zero padding needed. Show the details of your computations when the kernel is centered on point (2, 3)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, and then show the final full convolution result.</a:t>
                </a:r>
              </a:p>
              <a:p>
                <a:pPr eaLnBrk="1" hangingPunct="1"/>
                <a:r>
                  <a:rPr lang="en-US" altLang="zh-TW" sz="2000" dirty="0" smtClean="0"/>
                  <a:t>(c) Repeat (b), but for correlation,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⋄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</p:txBody>
          </p:sp>
        </mc:Choice>
        <mc:Fallback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814343"/>
      </p:ext>
    </p:extLst>
  </p:cSld>
  <p:clrMapOvr>
    <a:masterClrMapping/>
  </p:clrMapOvr>
</p:sld>
</file>

<file path=ppt/theme/theme1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20346</TotalTime>
  <Words>986</Words>
  <Application>Microsoft Office PowerPoint</Application>
  <PresentationFormat>如螢幕大小 (4:3)</PresentationFormat>
  <Paragraphs>164</Paragraphs>
  <Slides>105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105</vt:i4>
      </vt:variant>
    </vt:vector>
  </HeadingPairs>
  <TitlesOfParts>
    <vt:vector size="112" baseType="lpstr">
      <vt:lpstr>Verdana</vt:lpstr>
      <vt:lpstr>新細明體</vt:lpstr>
      <vt:lpstr>Arial</vt:lpstr>
      <vt:lpstr>Wingdings</vt:lpstr>
      <vt:lpstr>Calibri</vt:lpstr>
      <vt:lpstr>Eclipse</vt:lpstr>
      <vt:lpstr>Microsoft 方程式編輯器 3.0</vt:lpstr>
      <vt:lpstr>Digital Image Processing</vt:lpstr>
      <vt:lpstr>Background</vt:lpstr>
      <vt:lpstr>PowerPoint 簡報</vt:lpstr>
      <vt:lpstr>PowerPoint 簡報</vt:lpstr>
      <vt:lpstr>PowerPoint 簡報</vt:lpstr>
      <vt:lpstr>PowerPoint 簡報</vt:lpstr>
      <vt:lpstr>Some Basic Gray Level Transformations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Histogram Processing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Fundamentals of Spatial Filtering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Smoothing Spatial Filters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Sharpening Spatial Filters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Combining Spatial Enhancement Methods</vt:lpstr>
      <vt:lpstr>PowerPoint 簡報</vt:lpstr>
      <vt:lpstr>PowerPoint 簡報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</cp:lastModifiedBy>
  <cp:revision>90</cp:revision>
  <dcterms:created xsi:type="dcterms:W3CDTF">1601-01-01T00:00:00Z</dcterms:created>
  <dcterms:modified xsi:type="dcterms:W3CDTF">2024-03-17T03:20:02Z</dcterms:modified>
</cp:coreProperties>
</file>